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0.xml" ContentType="application/vnd.openxmlformats-officedocument.theme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716" r:id="rId2"/>
    <p:sldMasterId id="2147483723" r:id="rId3"/>
    <p:sldMasterId id="2147483727" r:id="rId4"/>
    <p:sldMasterId id="2147483750" r:id="rId5"/>
    <p:sldMasterId id="2147483754" r:id="rId6"/>
    <p:sldMasterId id="2147483756" r:id="rId7"/>
    <p:sldMasterId id="2147483785" r:id="rId8"/>
    <p:sldMasterId id="2147483801" r:id="rId9"/>
    <p:sldMasterId id="2147483807" r:id="rId10"/>
    <p:sldMasterId id="2147483810" r:id="rId11"/>
    <p:sldMasterId id="2147483812" r:id="rId12"/>
    <p:sldMasterId id="2147483815" r:id="rId13"/>
  </p:sldMasterIdLst>
  <p:notesMasterIdLst>
    <p:notesMasterId r:id="rId23"/>
  </p:notesMasterIdLst>
  <p:handoutMasterIdLst>
    <p:handoutMasterId r:id="rId24"/>
  </p:handoutMasterIdLst>
  <p:sldIdLst>
    <p:sldId id="262" r:id="rId14"/>
    <p:sldId id="320" r:id="rId15"/>
    <p:sldId id="1184" r:id="rId16"/>
    <p:sldId id="326" r:id="rId17"/>
    <p:sldId id="374" r:id="rId18"/>
    <p:sldId id="257" r:id="rId19"/>
    <p:sldId id="315" r:id="rId20"/>
    <p:sldId id="353" r:id="rId21"/>
    <p:sldId id="1175" r:id="rId2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00"/>
    <a:srgbClr val="43B02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F4329-9764-46A7-BADA-04807AF229C7}" v="1" dt="2022-08-26T19:31:36.263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22" autoAdjust="0"/>
  </p:normalViewPr>
  <p:slideViewPr>
    <p:cSldViewPr snapToGrid="0" snapToObjects="1">
      <p:cViewPr varScale="1">
        <p:scale>
          <a:sx n="108" d="100"/>
          <a:sy n="108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24"/>
    </p:cViewPr>
  </p:sorterViewPr>
  <p:notesViewPr>
    <p:cSldViewPr snapToGrid="0" snapToObjects="1">
      <p:cViewPr varScale="1">
        <p:scale>
          <a:sx n="58" d="100"/>
          <a:sy n="58" d="100"/>
        </p:scale>
        <p:origin x="-2508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leka Meeks" userId="fd8f894f-42c6-478f-aad3-07eb79607bee" providerId="ADAL" clId="{46EF4329-9764-46A7-BADA-04807AF229C7}"/>
    <pc:docChg chg="modNotesMaster modHandout">
      <pc:chgData name="Veleka Meeks" userId="fd8f894f-42c6-478f-aad3-07eb79607bee" providerId="ADAL" clId="{46EF4329-9764-46A7-BADA-04807AF229C7}" dt="2022-08-26T19:31:36.263" v="0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C3A77-C41B-4507-8C9D-B0A88E3F145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B88A7-EC19-414E-A375-CF0A6698FDC8}">
      <dgm:prSet phldrT="[Text]" custT="1"/>
      <dgm:spPr>
        <a:solidFill>
          <a:srgbClr val="43B02A"/>
        </a:solidFill>
      </dgm:spPr>
      <dgm:t>
        <a:bodyPr/>
        <a:lstStyle/>
        <a:p>
          <a:pPr algn="ctr"/>
          <a:r>
            <a:rPr lang="en-US" sz="3200" b="0" dirty="0">
              <a:solidFill>
                <a:srgbClr val="F2F2F2"/>
              </a:solidFill>
            </a:rPr>
            <a:t>Greater Savings through Delta Dental Network</a:t>
          </a:r>
        </a:p>
      </dgm:t>
    </dgm:pt>
    <dgm:pt modelId="{C587A9FB-4E23-4B7F-A411-927DC16BE6A8}" type="parTrans" cxnId="{3C9145A7-25D2-4687-9706-06F225E25C23}">
      <dgm:prSet/>
      <dgm:spPr/>
      <dgm:t>
        <a:bodyPr/>
        <a:lstStyle/>
        <a:p>
          <a:endParaRPr lang="en-US"/>
        </a:p>
      </dgm:t>
    </dgm:pt>
    <dgm:pt modelId="{6C0CD11D-CDF0-446C-A1D7-CBBBFEE32074}" type="sibTrans" cxnId="{3C9145A7-25D2-4687-9706-06F225E25C23}">
      <dgm:prSet/>
      <dgm:spPr/>
      <dgm:t>
        <a:bodyPr/>
        <a:lstStyle/>
        <a:p>
          <a:endParaRPr lang="en-US"/>
        </a:p>
      </dgm:t>
    </dgm:pt>
    <dgm:pt modelId="{BE662A80-8155-46AE-AA4D-779C52082E30}">
      <dgm:prSet phldrT="[Text]" custT="1"/>
      <dgm:spPr>
        <a:solidFill>
          <a:srgbClr val="563D82"/>
        </a:solidFill>
      </dgm:spPr>
      <dgm:t>
        <a:bodyPr anchor="ctr"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en-US" sz="3200" b="0" dirty="0">
              <a:solidFill>
                <a:srgbClr val="F2F2F2"/>
              </a:solidFill>
            </a:rPr>
            <a:t>More Employees and Families Receive Network Protections</a:t>
          </a:r>
        </a:p>
      </dgm:t>
    </dgm:pt>
    <dgm:pt modelId="{0F8856D4-5306-40CC-B5F1-7FD0284F27F1}" type="parTrans" cxnId="{37AF2243-C65A-42E5-8A4B-75D7C3D51690}">
      <dgm:prSet/>
      <dgm:spPr/>
      <dgm:t>
        <a:bodyPr/>
        <a:lstStyle/>
        <a:p>
          <a:endParaRPr lang="en-US"/>
        </a:p>
      </dgm:t>
    </dgm:pt>
    <dgm:pt modelId="{35FECF28-B047-4D5F-9167-C9E3EA023991}" type="sibTrans" cxnId="{37AF2243-C65A-42E5-8A4B-75D7C3D51690}">
      <dgm:prSet/>
      <dgm:spPr/>
      <dgm:t>
        <a:bodyPr/>
        <a:lstStyle/>
        <a:p>
          <a:endParaRPr lang="en-US"/>
        </a:p>
      </dgm:t>
    </dgm:pt>
    <dgm:pt modelId="{7D1500EF-97F5-4C0D-8502-E90919B3E807}">
      <dgm:prSet custT="1"/>
      <dgm:spPr>
        <a:solidFill>
          <a:srgbClr val="00AEC7"/>
        </a:solidFill>
      </dgm:spPr>
      <dgm:t>
        <a:bodyPr/>
        <a:lstStyle/>
        <a:p>
          <a:pPr algn="l"/>
          <a:r>
            <a:rPr lang="en-US" sz="3200" dirty="0">
              <a:solidFill>
                <a:srgbClr val="F2F2F2"/>
              </a:solidFill>
            </a:rPr>
            <a:t>Outstanding Customer Experience</a:t>
          </a:r>
        </a:p>
      </dgm:t>
    </dgm:pt>
    <dgm:pt modelId="{369A23EC-99F8-4EC8-8CFE-401BDA2AB3ED}" type="parTrans" cxnId="{DB159413-B9CA-4E8D-B050-5FFE00C6A651}">
      <dgm:prSet/>
      <dgm:spPr/>
      <dgm:t>
        <a:bodyPr/>
        <a:lstStyle/>
        <a:p>
          <a:endParaRPr lang="en-US"/>
        </a:p>
      </dgm:t>
    </dgm:pt>
    <dgm:pt modelId="{842AC69E-BD19-43BB-BAD8-C0D99D7D15DD}" type="sibTrans" cxnId="{DB159413-B9CA-4E8D-B050-5FFE00C6A651}">
      <dgm:prSet/>
      <dgm:spPr/>
      <dgm:t>
        <a:bodyPr/>
        <a:lstStyle/>
        <a:p>
          <a:endParaRPr lang="en-US"/>
        </a:p>
      </dgm:t>
    </dgm:pt>
    <dgm:pt modelId="{5A914D44-3177-419D-AC96-998AB26F0591}">
      <dgm:prSet phldrT="[Text]" custT="1"/>
      <dgm:spPr>
        <a:solidFill>
          <a:srgbClr val="43B02A"/>
        </a:solidFill>
      </dgm:spPr>
      <dgm:t>
        <a:bodyPr/>
        <a:lstStyle/>
        <a:p>
          <a:pPr algn="ctr"/>
          <a:r>
            <a:rPr lang="en-US" sz="3200" b="0" dirty="0">
              <a:solidFill>
                <a:srgbClr val="F2F2F2"/>
              </a:solidFill>
            </a:rPr>
            <a:t>Improved Oral Health</a:t>
          </a:r>
        </a:p>
      </dgm:t>
    </dgm:pt>
    <dgm:pt modelId="{893905AC-B805-4141-8B1C-C9B548BFC48F}" type="parTrans" cxnId="{97350A94-12F0-40C6-8FAD-2D33A339DA5C}">
      <dgm:prSet/>
      <dgm:spPr/>
      <dgm:t>
        <a:bodyPr/>
        <a:lstStyle/>
        <a:p>
          <a:endParaRPr lang="en-US"/>
        </a:p>
      </dgm:t>
    </dgm:pt>
    <dgm:pt modelId="{571954FA-8292-4C76-B1C8-7A2F59B35B97}" type="sibTrans" cxnId="{97350A94-12F0-40C6-8FAD-2D33A339DA5C}">
      <dgm:prSet/>
      <dgm:spPr/>
      <dgm:t>
        <a:bodyPr/>
        <a:lstStyle/>
        <a:p>
          <a:endParaRPr lang="en-US"/>
        </a:p>
      </dgm:t>
    </dgm:pt>
    <dgm:pt modelId="{8286C70F-3CE8-4B2B-9CE9-77F7B9212A8A}" type="pres">
      <dgm:prSet presAssocID="{FE8C3A77-C41B-4507-8C9D-B0A88E3F145E}" presName="Name0" presStyleCnt="0">
        <dgm:presLayoutVars>
          <dgm:chMax val="7"/>
          <dgm:chPref val="7"/>
          <dgm:dir/>
        </dgm:presLayoutVars>
      </dgm:prSet>
      <dgm:spPr/>
    </dgm:pt>
    <dgm:pt modelId="{A062362F-E0A0-4DC9-A872-33F25FCB2154}" type="pres">
      <dgm:prSet presAssocID="{FE8C3A77-C41B-4507-8C9D-B0A88E3F145E}" presName="Name1" presStyleCnt="0"/>
      <dgm:spPr/>
    </dgm:pt>
    <dgm:pt modelId="{501A1D71-B664-4FD1-AC3E-C34135A74811}" type="pres">
      <dgm:prSet presAssocID="{FE8C3A77-C41B-4507-8C9D-B0A88E3F145E}" presName="cycle" presStyleCnt="0"/>
      <dgm:spPr/>
    </dgm:pt>
    <dgm:pt modelId="{A690C61A-7435-453D-A83F-A99AF2F8A88A}" type="pres">
      <dgm:prSet presAssocID="{FE8C3A77-C41B-4507-8C9D-B0A88E3F145E}" presName="srcNode" presStyleLbl="node1" presStyleIdx="0" presStyleCnt="4"/>
      <dgm:spPr/>
    </dgm:pt>
    <dgm:pt modelId="{E8D8C98B-CBBD-4932-9F25-A08D3C862437}" type="pres">
      <dgm:prSet presAssocID="{FE8C3A77-C41B-4507-8C9D-B0A88E3F145E}" presName="conn" presStyleLbl="parChTrans1D2" presStyleIdx="0" presStyleCnt="1"/>
      <dgm:spPr/>
    </dgm:pt>
    <dgm:pt modelId="{C1344B57-EF01-4E40-8AFE-0C6FAF493E77}" type="pres">
      <dgm:prSet presAssocID="{FE8C3A77-C41B-4507-8C9D-B0A88E3F145E}" presName="extraNode" presStyleLbl="node1" presStyleIdx="0" presStyleCnt="4"/>
      <dgm:spPr/>
    </dgm:pt>
    <dgm:pt modelId="{FBF016C1-9475-4792-892E-36DD2C5AF33D}" type="pres">
      <dgm:prSet presAssocID="{FE8C3A77-C41B-4507-8C9D-B0A88E3F145E}" presName="dstNode" presStyleLbl="node1" presStyleIdx="0" presStyleCnt="4"/>
      <dgm:spPr/>
    </dgm:pt>
    <dgm:pt modelId="{B56463F5-EBCA-4455-A2ED-08FF34744076}" type="pres">
      <dgm:prSet presAssocID="{FF2B88A7-EC19-414E-A375-CF0A6698FDC8}" presName="text_1" presStyleLbl="node1" presStyleIdx="0" presStyleCnt="4" custScaleX="93691" custScaleY="131307" custLinFactNeighborX="-127" custLinFactNeighborY="-3464">
        <dgm:presLayoutVars>
          <dgm:bulletEnabled val="1"/>
        </dgm:presLayoutVars>
      </dgm:prSet>
      <dgm:spPr>
        <a:prstGeom prst="roundRect">
          <a:avLst/>
        </a:prstGeom>
      </dgm:spPr>
    </dgm:pt>
    <dgm:pt modelId="{9839F5A3-8CDC-4A11-9CEA-3CDF4CB590A9}" type="pres">
      <dgm:prSet presAssocID="{FF2B88A7-EC19-414E-A375-CF0A6698FDC8}" presName="accent_1" presStyleCnt="0"/>
      <dgm:spPr/>
    </dgm:pt>
    <dgm:pt modelId="{82E7D6F3-255D-4C7E-8296-EC0B9E78E62D}" type="pres">
      <dgm:prSet presAssocID="{FF2B88A7-EC19-414E-A375-CF0A6698FDC8}" presName="accentRepeatNode" presStyleLbl="solidFgAcc1" presStyleIdx="0" presStyleCnt="4"/>
      <dgm:spPr/>
    </dgm:pt>
    <dgm:pt modelId="{F9D04CE4-62AE-4D0F-A7AA-ACBF7A57AF2A}" type="pres">
      <dgm:prSet presAssocID="{BE662A80-8155-46AE-AA4D-779C52082E30}" presName="text_2" presStyleLbl="node1" presStyleIdx="1" presStyleCnt="4" custScaleX="93475" custScaleY="151341" custLinFactNeighborX="-1720" custLinFactNeighborY="-4904">
        <dgm:presLayoutVars>
          <dgm:bulletEnabled val="1"/>
        </dgm:presLayoutVars>
      </dgm:prSet>
      <dgm:spPr>
        <a:prstGeom prst="roundRect">
          <a:avLst/>
        </a:prstGeom>
      </dgm:spPr>
    </dgm:pt>
    <dgm:pt modelId="{274F1099-7746-4E0B-AD23-E7E510BE01BA}" type="pres">
      <dgm:prSet presAssocID="{BE662A80-8155-46AE-AA4D-779C52082E30}" presName="accent_2" presStyleCnt="0"/>
      <dgm:spPr/>
    </dgm:pt>
    <dgm:pt modelId="{469E542C-8F2D-477A-90B2-E6DA0DFBA82F}" type="pres">
      <dgm:prSet presAssocID="{BE662A80-8155-46AE-AA4D-779C52082E30}" presName="accentRepeatNode" presStyleLbl="solidFgAcc1" presStyleIdx="1" presStyleCnt="4"/>
      <dgm:spPr/>
    </dgm:pt>
    <dgm:pt modelId="{B264B51C-ABF2-455C-98FF-9E86A11A39D0}" type="pres">
      <dgm:prSet presAssocID="{7D1500EF-97F5-4C0D-8502-E90919B3E807}" presName="text_3" presStyleLbl="node1" presStyleIdx="2" presStyleCnt="4" custScaleX="95930" custScaleY="161841">
        <dgm:presLayoutVars>
          <dgm:bulletEnabled val="1"/>
        </dgm:presLayoutVars>
      </dgm:prSet>
      <dgm:spPr>
        <a:prstGeom prst="roundRect">
          <a:avLst/>
        </a:prstGeom>
      </dgm:spPr>
    </dgm:pt>
    <dgm:pt modelId="{46FFA685-7A1A-40DC-B7F0-08B8E8712752}" type="pres">
      <dgm:prSet presAssocID="{7D1500EF-97F5-4C0D-8502-E90919B3E807}" presName="accent_3" presStyleCnt="0"/>
      <dgm:spPr/>
    </dgm:pt>
    <dgm:pt modelId="{97B38355-26E7-416A-8600-D3FECF63E6C9}" type="pres">
      <dgm:prSet presAssocID="{7D1500EF-97F5-4C0D-8502-E90919B3E807}" presName="accentRepeatNode" presStyleLbl="solidFgAcc1" presStyleIdx="2" presStyleCnt="4"/>
      <dgm:spPr/>
    </dgm:pt>
    <dgm:pt modelId="{092373EC-A2E7-40E9-87D8-119F5ED1C71C}" type="pres">
      <dgm:prSet presAssocID="{5A914D44-3177-419D-AC96-998AB26F0591}" presName="text_4" presStyleLbl="node1" presStyleIdx="3" presStyleCnt="4" custScaleY="132758">
        <dgm:presLayoutVars>
          <dgm:bulletEnabled val="1"/>
        </dgm:presLayoutVars>
      </dgm:prSet>
      <dgm:spPr/>
    </dgm:pt>
    <dgm:pt modelId="{7D3C7248-B1BB-4E5D-9668-1B5B4434C3F0}" type="pres">
      <dgm:prSet presAssocID="{5A914D44-3177-419D-AC96-998AB26F0591}" presName="accent_4" presStyleCnt="0"/>
      <dgm:spPr/>
    </dgm:pt>
    <dgm:pt modelId="{028E8EBA-94B4-45CE-B945-A186EB130B93}" type="pres">
      <dgm:prSet presAssocID="{5A914D44-3177-419D-AC96-998AB26F0591}" presName="accentRepeatNode" presStyleLbl="solidFgAcc1" presStyleIdx="3" presStyleCnt="4"/>
      <dgm:spPr/>
    </dgm:pt>
  </dgm:ptLst>
  <dgm:cxnLst>
    <dgm:cxn modelId="{A8B6E40C-3F55-4DBD-B0FF-57955E841FD2}" type="presOf" srcId="{BE662A80-8155-46AE-AA4D-779C52082E30}" destId="{F9D04CE4-62AE-4D0F-A7AA-ACBF7A57AF2A}" srcOrd="0" destOrd="0" presId="urn:microsoft.com/office/officeart/2008/layout/VerticalCurvedList"/>
    <dgm:cxn modelId="{971AEE0E-852D-4B70-9870-9B207563A040}" type="presOf" srcId="{5A914D44-3177-419D-AC96-998AB26F0591}" destId="{092373EC-A2E7-40E9-87D8-119F5ED1C71C}" srcOrd="0" destOrd="0" presId="urn:microsoft.com/office/officeart/2008/layout/VerticalCurvedList"/>
    <dgm:cxn modelId="{DB159413-B9CA-4E8D-B050-5FFE00C6A651}" srcId="{FE8C3A77-C41B-4507-8C9D-B0A88E3F145E}" destId="{7D1500EF-97F5-4C0D-8502-E90919B3E807}" srcOrd="2" destOrd="0" parTransId="{369A23EC-99F8-4EC8-8CFE-401BDA2AB3ED}" sibTransId="{842AC69E-BD19-43BB-BAD8-C0D99D7D15DD}"/>
    <dgm:cxn modelId="{31085A1F-F061-4B83-9E51-017AD7A59F9D}" type="presOf" srcId="{7D1500EF-97F5-4C0D-8502-E90919B3E807}" destId="{B264B51C-ABF2-455C-98FF-9E86A11A39D0}" srcOrd="0" destOrd="0" presId="urn:microsoft.com/office/officeart/2008/layout/VerticalCurvedList"/>
    <dgm:cxn modelId="{37AF2243-C65A-42E5-8A4B-75D7C3D51690}" srcId="{FE8C3A77-C41B-4507-8C9D-B0A88E3F145E}" destId="{BE662A80-8155-46AE-AA4D-779C52082E30}" srcOrd="1" destOrd="0" parTransId="{0F8856D4-5306-40CC-B5F1-7FD0284F27F1}" sibTransId="{35FECF28-B047-4D5F-9167-C9E3EA023991}"/>
    <dgm:cxn modelId="{69540F77-31E0-404D-9A41-6EF51C8FFEC5}" type="presOf" srcId="{6C0CD11D-CDF0-446C-A1D7-CBBBFEE32074}" destId="{E8D8C98B-CBBD-4932-9F25-A08D3C862437}" srcOrd="0" destOrd="0" presId="urn:microsoft.com/office/officeart/2008/layout/VerticalCurvedList"/>
    <dgm:cxn modelId="{68DB5489-EC63-4FE4-9E31-234B2FAA388B}" type="presOf" srcId="{FF2B88A7-EC19-414E-A375-CF0A6698FDC8}" destId="{B56463F5-EBCA-4455-A2ED-08FF34744076}" srcOrd="0" destOrd="0" presId="urn:microsoft.com/office/officeart/2008/layout/VerticalCurvedList"/>
    <dgm:cxn modelId="{97350A94-12F0-40C6-8FAD-2D33A339DA5C}" srcId="{FE8C3A77-C41B-4507-8C9D-B0A88E3F145E}" destId="{5A914D44-3177-419D-AC96-998AB26F0591}" srcOrd="3" destOrd="0" parTransId="{893905AC-B805-4141-8B1C-C9B548BFC48F}" sibTransId="{571954FA-8292-4C76-B1C8-7A2F59B35B97}"/>
    <dgm:cxn modelId="{3C9145A7-25D2-4687-9706-06F225E25C23}" srcId="{FE8C3A77-C41B-4507-8C9D-B0A88E3F145E}" destId="{FF2B88A7-EC19-414E-A375-CF0A6698FDC8}" srcOrd="0" destOrd="0" parTransId="{C587A9FB-4E23-4B7F-A411-927DC16BE6A8}" sibTransId="{6C0CD11D-CDF0-446C-A1D7-CBBBFEE32074}"/>
    <dgm:cxn modelId="{93BD3CF2-CFFE-4370-921D-C5BE9D680956}" type="presOf" srcId="{FE8C3A77-C41B-4507-8C9D-B0A88E3F145E}" destId="{8286C70F-3CE8-4B2B-9CE9-77F7B9212A8A}" srcOrd="0" destOrd="0" presId="urn:microsoft.com/office/officeart/2008/layout/VerticalCurvedList"/>
    <dgm:cxn modelId="{0228B7EA-80E9-4717-A32B-08DAC4EBCC65}" type="presParOf" srcId="{8286C70F-3CE8-4B2B-9CE9-77F7B9212A8A}" destId="{A062362F-E0A0-4DC9-A872-33F25FCB2154}" srcOrd="0" destOrd="0" presId="urn:microsoft.com/office/officeart/2008/layout/VerticalCurvedList"/>
    <dgm:cxn modelId="{A22C0974-56AE-4AEF-AE90-B08E05C6EA61}" type="presParOf" srcId="{A062362F-E0A0-4DC9-A872-33F25FCB2154}" destId="{501A1D71-B664-4FD1-AC3E-C34135A74811}" srcOrd="0" destOrd="0" presId="urn:microsoft.com/office/officeart/2008/layout/VerticalCurvedList"/>
    <dgm:cxn modelId="{2DF5F3F8-4E83-4284-A32F-82C951F2DB2D}" type="presParOf" srcId="{501A1D71-B664-4FD1-AC3E-C34135A74811}" destId="{A690C61A-7435-453D-A83F-A99AF2F8A88A}" srcOrd="0" destOrd="0" presId="urn:microsoft.com/office/officeart/2008/layout/VerticalCurvedList"/>
    <dgm:cxn modelId="{9400BAE4-DE27-4454-AC4A-D8EAD0B3CCE3}" type="presParOf" srcId="{501A1D71-B664-4FD1-AC3E-C34135A74811}" destId="{E8D8C98B-CBBD-4932-9F25-A08D3C862437}" srcOrd="1" destOrd="0" presId="urn:microsoft.com/office/officeart/2008/layout/VerticalCurvedList"/>
    <dgm:cxn modelId="{39F03866-59AF-4E8C-B9A9-A4CD6C9198CE}" type="presParOf" srcId="{501A1D71-B664-4FD1-AC3E-C34135A74811}" destId="{C1344B57-EF01-4E40-8AFE-0C6FAF493E77}" srcOrd="2" destOrd="0" presId="urn:microsoft.com/office/officeart/2008/layout/VerticalCurvedList"/>
    <dgm:cxn modelId="{96C2C4A6-3660-47ED-9C2E-5FEFDB81E233}" type="presParOf" srcId="{501A1D71-B664-4FD1-AC3E-C34135A74811}" destId="{FBF016C1-9475-4792-892E-36DD2C5AF33D}" srcOrd="3" destOrd="0" presId="urn:microsoft.com/office/officeart/2008/layout/VerticalCurvedList"/>
    <dgm:cxn modelId="{1BD83DF2-1B7F-4F2F-96B1-282614AB3EA2}" type="presParOf" srcId="{A062362F-E0A0-4DC9-A872-33F25FCB2154}" destId="{B56463F5-EBCA-4455-A2ED-08FF34744076}" srcOrd="1" destOrd="0" presId="urn:microsoft.com/office/officeart/2008/layout/VerticalCurvedList"/>
    <dgm:cxn modelId="{D0D32470-1EF0-495D-9A3B-B593787AA3FA}" type="presParOf" srcId="{A062362F-E0A0-4DC9-A872-33F25FCB2154}" destId="{9839F5A3-8CDC-4A11-9CEA-3CDF4CB590A9}" srcOrd="2" destOrd="0" presId="urn:microsoft.com/office/officeart/2008/layout/VerticalCurvedList"/>
    <dgm:cxn modelId="{329F770F-436B-4476-A203-14F51BBD7BC2}" type="presParOf" srcId="{9839F5A3-8CDC-4A11-9CEA-3CDF4CB590A9}" destId="{82E7D6F3-255D-4C7E-8296-EC0B9E78E62D}" srcOrd="0" destOrd="0" presId="urn:microsoft.com/office/officeart/2008/layout/VerticalCurvedList"/>
    <dgm:cxn modelId="{76B18544-CD5D-40A3-A249-2B4CA0CC2AA6}" type="presParOf" srcId="{A062362F-E0A0-4DC9-A872-33F25FCB2154}" destId="{F9D04CE4-62AE-4D0F-A7AA-ACBF7A57AF2A}" srcOrd="3" destOrd="0" presId="urn:microsoft.com/office/officeart/2008/layout/VerticalCurvedList"/>
    <dgm:cxn modelId="{87992BEF-5E06-4E4F-AABC-F1654A2B1952}" type="presParOf" srcId="{A062362F-E0A0-4DC9-A872-33F25FCB2154}" destId="{274F1099-7746-4E0B-AD23-E7E510BE01BA}" srcOrd="4" destOrd="0" presId="urn:microsoft.com/office/officeart/2008/layout/VerticalCurvedList"/>
    <dgm:cxn modelId="{99818FD6-8799-4645-9073-E91942943CD3}" type="presParOf" srcId="{274F1099-7746-4E0B-AD23-E7E510BE01BA}" destId="{469E542C-8F2D-477A-90B2-E6DA0DFBA82F}" srcOrd="0" destOrd="0" presId="urn:microsoft.com/office/officeart/2008/layout/VerticalCurvedList"/>
    <dgm:cxn modelId="{586C59C5-7A98-4914-83CE-7EA0245D914C}" type="presParOf" srcId="{A062362F-E0A0-4DC9-A872-33F25FCB2154}" destId="{B264B51C-ABF2-455C-98FF-9E86A11A39D0}" srcOrd="5" destOrd="0" presId="urn:microsoft.com/office/officeart/2008/layout/VerticalCurvedList"/>
    <dgm:cxn modelId="{883A1E98-183D-4232-A3AB-CE71DED4A39B}" type="presParOf" srcId="{A062362F-E0A0-4DC9-A872-33F25FCB2154}" destId="{46FFA685-7A1A-40DC-B7F0-08B8E8712752}" srcOrd="6" destOrd="0" presId="urn:microsoft.com/office/officeart/2008/layout/VerticalCurvedList"/>
    <dgm:cxn modelId="{55F63CE2-D9D1-4FFA-B615-C865474EF32F}" type="presParOf" srcId="{46FFA685-7A1A-40DC-B7F0-08B8E8712752}" destId="{97B38355-26E7-416A-8600-D3FECF63E6C9}" srcOrd="0" destOrd="0" presId="urn:microsoft.com/office/officeart/2008/layout/VerticalCurvedList"/>
    <dgm:cxn modelId="{932D5291-9E47-4635-974C-5000ECB832C0}" type="presParOf" srcId="{A062362F-E0A0-4DC9-A872-33F25FCB2154}" destId="{092373EC-A2E7-40E9-87D8-119F5ED1C71C}" srcOrd="7" destOrd="0" presId="urn:microsoft.com/office/officeart/2008/layout/VerticalCurvedList"/>
    <dgm:cxn modelId="{46D2B2DA-BE8F-44F3-8338-545EA7CDC5BC}" type="presParOf" srcId="{A062362F-E0A0-4DC9-A872-33F25FCB2154}" destId="{7D3C7248-B1BB-4E5D-9668-1B5B4434C3F0}" srcOrd="8" destOrd="0" presId="urn:microsoft.com/office/officeart/2008/layout/VerticalCurvedList"/>
    <dgm:cxn modelId="{9A1627BB-CA06-4E04-B6D6-DFA0B0837C92}" type="presParOf" srcId="{7D3C7248-B1BB-4E5D-9668-1B5B4434C3F0}" destId="{028E8EBA-94B4-45CE-B945-A186EB130B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8C98B-CBBD-4932-9F25-A08D3C862437}">
      <dsp:nvSpPr>
        <dsp:cNvPr id="0" name=""/>
        <dsp:cNvSpPr/>
      </dsp:nvSpPr>
      <dsp:spPr>
        <a:xfrm>
          <a:off x="-5417677" y="-829577"/>
          <a:ext cx="6450886" cy="6450886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463F5-EBCA-4455-A2ED-08FF34744076}">
      <dsp:nvSpPr>
        <dsp:cNvPr id="0" name=""/>
        <dsp:cNvSpPr/>
      </dsp:nvSpPr>
      <dsp:spPr>
        <a:xfrm>
          <a:off x="771667" y="227461"/>
          <a:ext cx="7141135" cy="967942"/>
        </a:xfrm>
        <a:prstGeom prst="roundRect">
          <a:avLst/>
        </a:prstGeom>
        <a:solidFill>
          <a:srgbClr val="43B0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121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rgbClr val="F2F2F2"/>
              </a:solidFill>
            </a:rPr>
            <a:t>Greater Savings through Delta Dental Network</a:t>
          </a:r>
        </a:p>
      </dsp:txBody>
      <dsp:txXfrm>
        <a:off x="818918" y="274712"/>
        <a:ext cx="7046633" cy="873440"/>
      </dsp:txXfrm>
    </dsp:sp>
    <dsp:sp modelId="{82E7D6F3-255D-4C7E-8296-EC0B9E78E62D}">
      <dsp:nvSpPr>
        <dsp:cNvPr id="0" name=""/>
        <dsp:cNvSpPr/>
      </dsp:nvSpPr>
      <dsp:spPr>
        <a:xfrm>
          <a:off x="80186" y="276243"/>
          <a:ext cx="921449" cy="921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04CE4-62AE-4D0F-A7AA-ACBF7A57AF2A}">
      <dsp:nvSpPr>
        <dsp:cNvPr id="0" name=""/>
        <dsp:cNvSpPr/>
      </dsp:nvSpPr>
      <dsp:spPr>
        <a:xfrm>
          <a:off x="1074592" y="1248936"/>
          <a:ext cx="6729618" cy="1115625"/>
        </a:xfrm>
        <a:prstGeom prst="roundRect">
          <a:avLst/>
        </a:prstGeom>
        <a:solidFill>
          <a:srgbClr val="563D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121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3200" b="0" kern="1200" dirty="0">
              <a:solidFill>
                <a:srgbClr val="F2F2F2"/>
              </a:solidFill>
            </a:rPr>
            <a:t>More Employees and Families Receive Network Protections</a:t>
          </a:r>
        </a:p>
      </dsp:txBody>
      <dsp:txXfrm>
        <a:off x="1129052" y="1303396"/>
        <a:ext cx="6620698" cy="1006705"/>
      </dsp:txXfrm>
    </dsp:sp>
    <dsp:sp modelId="{469E542C-8F2D-477A-90B2-E6DA0DFBA82F}">
      <dsp:nvSpPr>
        <dsp:cNvPr id="0" name=""/>
        <dsp:cNvSpPr/>
      </dsp:nvSpPr>
      <dsp:spPr>
        <a:xfrm>
          <a:off x="502816" y="1382174"/>
          <a:ext cx="921449" cy="921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4B51C-ABF2-455C-98FF-9E86A11A39D0}">
      <dsp:nvSpPr>
        <dsp:cNvPr id="0" name=""/>
        <dsp:cNvSpPr/>
      </dsp:nvSpPr>
      <dsp:spPr>
        <a:xfrm>
          <a:off x="1110049" y="2352317"/>
          <a:ext cx="6906363" cy="1193026"/>
        </a:xfrm>
        <a:prstGeom prst="round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12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F2F2F2"/>
              </a:solidFill>
            </a:rPr>
            <a:t>Outstanding Customer Experience</a:t>
          </a:r>
        </a:p>
      </dsp:txBody>
      <dsp:txXfrm>
        <a:off x="1168288" y="2410556"/>
        <a:ext cx="6789885" cy="1076548"/>
      </dsp:txXfrm>
    </dsp:sp>
    <dsp:sp modelId="{97B38355-26E7-416A-8600-D3FECF63E6C9}">
      <dsp:nvSpPr>
        <dsp:cNvPr id="0" name=""/>
        <dsp:cNvSpPr/>
      </dsp:nvSpPr>
      <dsp:spPr>
        <a:xfrm>
          <a:off x="502816" y="2488106"/>
          <a:ext cx="921449" cy="921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373EC-A2E7-40E9-87D8-119F5ED1C71C}">
      <dsp:nvSpPr>
        <dsp:cNvPr id="0" name=""/>
        <dsp:cNvSpPr/>
      </dsp:nvSpPr>
      <dsp:spPr>
        <a:xfrm>
          <a:off x="540911" y="3565443"/>
          <a:ext cx="7622008" cy="978638"/>
        </a:xfrm>
        <a:prstGeom prst="rect">
          <a:avLst/>
        </a:prstGeom>
        <a:solidFill>
          <a:srgbClr val="43B0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121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rgbClr val="F2F2F2"/>
              </a:solidFill>
            </a:rPr>
            <a:t>Improved Oral Health</a:t>
          </a:r>
        </a:p>
      </dsp:txBody>
      <dsp:txXfrm>
        <a:off x="540911" y="3565443"/>
        <a:ext cx="7622008" cy="978638"/>
      </dsp:txXfrm>
    </dsp:sp>
    <dsp:sp modelId="{028E8EBA-94B4-45CE-B945-A186EB130B93}">
      <dsp:nvSpPr>
        <dsp:cNvPr id="0" name=""/>
        <dsp:cNvSpPr/>
      </dsp:nvSpPr>
      <dsp:spPr>
        <a:xfrm>
          <a:off x="80186" y="3594037"/>
          <a:ext cx="921449" cy="921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3D9D536-14B0-F94B-8BF1-8FF7419BFBF3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9C0510E-CCA1-814C-A8FB-49E61C82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92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DF2A5721-945C-48D6-A7D9-885E5A049168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7"/>
            <a:ext cx="5558801" cy="4155919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9055260-9961-40F9-BEB4-696969377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0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3114A-B0D6-B443-8D1F-E20F42AAA37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90 Presentation Template-toot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6426" y="1881151"/>
            <a:ext cx="3401774" cy="1470025"/>
          </a:xfrm>
        </p:spPr>
        <p:txBody>
          <a:bodyPr anchor="t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6426" y="3636926"/>
            <a:ext cx="3401774" cy="98057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901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6426" y="1881151"/>
            <a:ext cx="3401774" cy="1470025"/>
          </a:xfrm>
        </p:spPr>
        <p:txBody>
          <a:bodyPr anchor="t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6426" y="3636926"/>
            <a:ext cx="3401774" cy="98057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16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4367" y="6261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8D4F-202A-C44F-ADF1-C5659A05B31F}" type="slidenum">
              <a:rPr lang="en-US" smtClean="0">
                <a:solidFill>
                  <a:srgbClr val="48494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84949">
                  <a:tint val="75000"/>
                </a:srgb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457200" y="1600200"/>
            <a:ext cx="8229600" cy="4243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cs typeface="Calibri Light"/>
              </a:rPr>
              <a:t>Click to edit Master text styles</a:t>
            </a:r>
          </a:p>
          <a:p>
            <a:pPr lvl="1">
              <a:defRPr/>
            </a:pPr>
            <a:r>
              <a:rPr lang="en-US" dirty="0">
                <a:solidFill>
                  <a:srgbClr val="666666"/>
                </a:solidFill>
                <a:cs typeface="Calibri Light"/>
              </a:rPr>
              <a:t>Second level</a:t>
            </a:r>
          </a:p>
          <a:p>
            <a:pPr lvl="2">
              <a:defRPr/>
            </a:pPr>
            <a:r>
              <a:rPr lang="en-US" dirty="0">
                <a:solidFill>
                  <a:srgbClr val="666666"/>
                </a:solidFill>
                <a:cs typeface="Calibri Light"/>
              </a:rPr>
              <a:t>Third level</a:t>
            </a:r>
          </a:p>
          <a:p>
            <a:pPr lvl="3">
              <a:defRPr/>
            </a:pPr>
            <a:r>
              <a:rPr lang="en-US" dirty="0">
                <a:solidFill>
                  <a:srgbClr val="666666"/>
                </a:solidFill>
                <a:cs typeface="Calibri Light"/>
              </a:rPr>
              <a:t>Fourth level</a:t>
            </a:r>
          </a:p>
          <a:p>
            <a:pPr lvl="4">
              <a:defRPr/>
            </a:pPr>
            <a:r>
              <a:rPr lang="en-US" dirty="0">
                <a:solidFill>
                  <a:srgbClr val="666666"/>
                </a:solidFill>
                <a:cs typeface="Calibri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157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26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61C25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4367" y="6261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8D4F-202A-C44F-ADF1-C5659A05B31F}" type="slidenum">
              <a:rPr lang="en-US" smtClean="0">
                <a:solidFill>
                  <a:srgbClr val="48494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84949">
                  <a:tint val="75000"/>
                </a:srgb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457200" y="2422525"/>
            <a:ext cx="8229600" cy="368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cs typeface="Calibri Light"/>
              </a:rPr>
              <a:t>Click to edit Master text styles</a:t>
            </a:r>
          </a:p>
          <a:p>
            <a:pPr lvl="1">
              <a:defRPr/>
            </a:pPr>
            <a:r>
              <a:rPr lang="en-US" dirty="0">
                <a:solidFill>
                  <a:srgbClr val="666666"/>
                </a:solidFill>
                <a:cs typeface="Calibri Light"/>
              </a:rPr>
              <a:t>Second level</a:t>
            </a:r>
          </a:p>
          <a:p>
            <a:pPr lvl="2">
              <a:defRPr/>
            </a:pPr>
            <a:r>
              <a:rPr lang="en-US" dirty="0">
                <a:solidFill>
                  <a:srgbClr val="666666"/>
                </a:solidFill>
                <a:cs typeface="Calibri Light"/>
              </a:rPr>
              <a:t>Third level</a:t>
            </a:r>
          </a:p>
          <a:p>
            <a:pPr lvl="3">
              <a:defRPr/>
            </a:pPr>
            <a:r>
              <a:rPr lang="en-US" dirty="0">
                <a:solidFill>
                  <a:srgbClr val="666666"/>
                </a:solidFill>
                <a:cs typeface="Calibri Light"/>
              </a:rPr>
              <a:t>Fourth level</a:t>
            </a:r>
          </a:p>
          <a:p>
            <a:pPr lvl="4">
              <a:defRPr/>
            </a:pPr>
            <a:r>
              <a:rPr lang="en-US" dirty="0">
                <a:solidFill>
                  <a:srgbClr val="666666"/>
                </a:solidFill>
                <a:cs typeface="Calibri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90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51" y="2613065"/>
            <a:ext cx="5001816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4367" y="6261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8D4F-202A-C44F-ADF1-C5659A05B31F}" type="slidenum">
              <a:rPr lang="en-US" smtClean="0">
                <a:solidFill>
                  <a:srgbClr val="48494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849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85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24548"/>
            <a:ext cx="2133600" cy="365125"/>
          </a:xfrm>
          <a:prstGeom prst="rect">
            <a:avLst/>
          </a:prstGeom>
        </p:spPr>
        <p:txBody>
          <a:bodyPr/>
          <a:lstStyle/>
          <a:p>
            <a:fld id="{F4E47D4C-1B96-BA41-965E-F92F5A04685D}" type="slidenum">
              <a:rPr lang="en-US" smtClean="0">
                <a:solidFill>
                  <a:srgbClr val="48494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849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0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47D4C-1B96-BA41-965E-F92F5A04685D}" type="slidenum">
              <a:rPr lang="en-US" smtClean="0">
                <a:solidFill>
                  <a:srgbClr val="48494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84949">
                  <a:tint val="75000"/>
                </a:srgb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00478"/>
            <a:ext cx="8229600" cy="38256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81150"/>
            <a:ext cx="8229600" cy="576263"/>
          </a:xfrm>
        </p:spPr>
        <p:txBody>
          <a:bodyPr/>
          <a:lstStyle>
            <a:lvl1pPr marL="0" indent="0">
              <a:buNone/>
              <a:defRPr b="1" i="0">
                <a:solidFill>
                  <a:srgbClr val="61C250"/>
                </a:solidFill>
                <a:latin typeface="Calibri"/>
                <a:cs typeface="Calibri"/>
              </a:defRPr>
            </a:lvl1pPr>
            <a:lvl2pPr marL="457200" indent="0">
              <a:buNone/>
              <a:defRPr b="1">
                <a:solidFill>
                  <a:srgbClr val="61C250"/>
                </a:solidFill>
              </a:defRPr>
            </a:lvl2pPr>
            <a:lvl3pPr marL="914400" indent="0">
              <a:buNone/>
              <a:defRPr b="1">
                <a:solidFill>
                  <a:srgbClr val="61C250"/>
                </a:solidFill>
              </a:defRPr>
            </a:lvl3pPr>
            <a:lvl4pPr marL="1371600" indent="0">
              <a:buNone/>
              <a:defRPr b="1">
                <a:solidFill>
                  <a:srgbClr val="61C250"/>
                </a:solidFill>
              </a:defRPr>
            </a:lvl4pPr>
            <a:lvl5pPr marL="1828800" indent="0">
              <a:buNone/>
              <a:defRPr b="1">
                <a:solidFill>
                  <a:srgbClr val="61C2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887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6F93-6311-7B49-B9C5-678938639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73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6F93-6311-7B49-B9C5-678938639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29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6F93-6311-7B49-B9C5-678938639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98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6F93-6311-7B49-B9C5-678938639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801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6F93-6311-7B49-B9C5-678938639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62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6F93-6311-7B49-B9C5-678938639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89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6F93-6311-7B49-B9C5-678938639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51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6F93-6311-7B49-B9C5-678938639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64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6F93-6311-7B49-B9C5-678938639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00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6F93-6311-7B49-B9C5-678938639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71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6F93-6311-7B49-B9C5-678938639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87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19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280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55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679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559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454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24548"/>
            <a:ext cx="2133600" cy="365125"/>
          </a:xfrm>
          <a:prstGeom prst="rect">
            <a:avLst/>
          </a:prstGeom>
        </p:spPr>
        <p:txBody>
          <a:bodyPr/>
          <a:lstStyle/>
          <a:p>
            <a:fld id="{F4E47D4C-1B96-BA41-965E-F92F5A04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57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47D4C-1B96-BA41-965E-F92F5A046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00478"/>
            <a:ext cx="8229600" cy="38256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81150"/>
            <a:ext cx="8229600" cy="576263"/>
          </a:xfrm>
        </p:spPr>
        <p:txBody>
          <a:bodyPr/>
          <a:lstStyle>
            <a:lvl1pPr marL="0" indent="0">
              <a:buNone/>
              <a:defRPr b="1" i="0">
                <a:solidFill>
                  <a:srgbClr val="61C250"/>
                </a:solidFill>
                <a:latin typeface="Calibri"/>
                <a:cs typeface="Calibri"/>
              </a:defRPr>
            </a:lvl1pPr>
            <a:lvl2pPr marL="457200" indent="0">
              <a:buNone/>
              <a:defRPr b="1">
                <a:solidFill>
                  <a:srgbClr val="61C250"/>
                </a:solidFill>
              </a:defRPr>
            </a:lvl2pPr>
            <a:lvl3pPr marL="914400" indent="0">
              <a:buNone/>
              <a:defRPr b="1">
                <a:solidFill>
                  <a:srgbClr val="61C250"/>
                </a:solidFill>
              </a:defRPr>
            </a:lvl3pPr>
            <a:lvl4pPr marL="1371600" indent="0">
              <a:buNone/>
              <a:defRPr b="1">
                <a:solidFill>
                  <a:srgbClr val="61C250"/>
                </a:solidFill>
              </a:defRPr>
            </a:lvl4pPr>
            <a:lvl5pPr marL="1828800" indent="0">
              <a:buNone/>
              <a:defRPr b="1">
                <a:solidFill>
                  <a:srgbClr val="61C2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856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51" y="2613065"/>
            <a:ext cx="5001816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4367" y="6261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8D4F-202A-C44F-ADF1-C5659A05B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35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24548"/>
            <a:ext cx="2133600" cy="365125"/>
          </a:xfrm>
          <a:prstGeom prst="rect">
            <a:avLst/>
          </a:prstGeom>
        </p:spPr>
        <p:txBody>
          <a:bodyPr/>
          <a:lstStyle/>
          <a:p>
            <a:fld id="{F4E47D4C-1B96-BA41-965E-F92F5A04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47D4C-1B96-BA41-965E-F92F5A046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00478"/>
            <a:ext cx="8229600" cy="38256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81150"/>
            <a:ext cx="8229600" cy="576263"/>
          </a:xfrm>
        </p:spPr>
        <p:txBody>
          <a:bodyPr/>
          <a:lstStyle>
            <a:lvl1pPr marL="0" indent="0">
              <a:buNone/>
              <a:defRPr b="1" i="0">
                <a:solidFill>
                  <a:srgbClr val="61C250"/>
                </a:solidFill>
                <a:latin typeface="Calibri"/>
                <a:cs typeface="Calibri"/>
              </a:defRPr>
            </a:lvl1pPr>
            <a:lvl2pPr marL="457200" indent="0">
              <a:buNone/>
              <a:defRPr b="1">
                <a:solidFill>
                  <a:srgbClr val="61C250"/>
                </a:solidFill>
              </a:defRPr>
            </a:lvl2pPr>
            <a:lvl3pPr marL="914400" indent="0">
              <a:buNone/>
              <a:defRPr b="1">
                <a:solidFill>
                  <a:srgbClr val="61C250"/>
                </a:solidFill>
              </a:defRPr>
            </a:lvl3pPr>
            <a:lvl4pPr marL="1371600" indent="0">
              <a:buNone/>
              <a:defRPr b="1">
                <a:solidFill>
                  <a:srgbClr val="61C250"/>
                </a:solidFill>
              </a:defRPr>
            </a:lvl4pPr>
            <a:lvl5pPr marL="1828800" indent="0">
              <a:buNone/>
              <a:defRPr b="1">
                <a:solidFill>
                  <a:srgbClr val="61C2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438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506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534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5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426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4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63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906F93-6311-7B49-B9C5-6789386394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2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27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194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.jpg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90 Presentation Template-tooth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6426" y="1881151"/>
            <a:ext cx="3499803" cy="1620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421" y="3632283"/>
            <a:ext cx="3499808" cy="92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48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1C25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90 Presentation Template-tooth4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82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7D4C-1B96-BA41-965E-F92F5A046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5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666666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66666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66666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66666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66666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90 Presentation Template-tooth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4367" y="6261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8D4F-202A-C44F-ADF1-C5659A05B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90 Presentation Template-tooth4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82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7D4C-1B96-BA41-965E-F92F5A046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7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666666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66666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66666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66666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66666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90 Presentation Template-tooth6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5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90 Presentation Template-tooth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851" y="2613065"/>
            <a:ext cx="37802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504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90 Presentation Template-tooth3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41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40" r:id="rId3"/>
    <p:sldLayoutId id="2147483743" r:id="rId4"/>
    <p:sldLayoutId id="2147483800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90 Presentation Template-tooth6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127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3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6426" y="1881151"/>
            <a:ext cx="3499803" cy="1620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421" y="3632283"/>
            <a:ext cx="3499808" cy="92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6190 Presentation Template-tooth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1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1C25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90 Presentation Template-tooth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24367" y="62611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8D4F-202A-C44F-ADF1-C5659A05B31F}" type="slidenum">
              <a:rPr lang="en-US" smtClean="0">
                <a:solidFill>
                  <a:srgbClr val="48494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849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1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90 Presentation Template-tooth4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82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7D4C-1B96-BA41-965E-F92F5A04685D}" type="slidenum">
              <a:rPr lang="en-US" smtClean="0">
                <a:solidFill>
                  <a:srgbClr val="484949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849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2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666666"/>
          </a:solidFill>
          <a:latin typeface="Calibri Light"/>
          <a:ea typeface="+mn-ea"/>
          <a:cs typeface="Calibri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66666"/>
          </a:solidFill>
          <a:latin typeface="Calibri Light"/>
          <a:ea typeface="+mn-ea"/>
          <a:cs typeface="Calibri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66666"/>
          </a:solidFill>
          <a:latin typeface="Calibri Light"/>
          <a:ea typeface="+mn-ea"/>
          <a:cs typeface="Calibri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66666"/>
          </a:solidFill>
          <a:latin typeface="Calibri Light"/>
          <a:ea typeface="+mn-ea"/>
          <a:cs typeface="Calibri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66666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4576" y="274638"/>
            <a:ext cx="7532224" cy="141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576" y="1686798"/>
            <a:ext cx="7532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A200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2400" b="0" i="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90 Presentation Template-tooth6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4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196" y="2210938"/>
            <a:ext cx="3927143" cy="1167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Delta Dental of Illinois</a:t>
            </a:r>
            <a:br>
              <a:rPr lang="en-US" sz="4400" b="1" dirty="0"/>
            </a:br>
            <a:br>
              <a:rPr lang="en-US" sz="1300" dirty="0"/>
            </a:br>
            <a:r>
              <a:rPr lang="en-US" sz="1300" dirty="0"/>
              <a:t>August 30, 2022</a:t>
            </a:r>
            <a:br>
              <a:rPr lang="en-US" sz="1300" dirty="0"/>
            </a:br>
            <a:br>
              <a:rPr lang="en-US" sz="13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0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Delta Dental Value Proposition</a:t>
            </a:r>
          </a:p>
        </p:txBody>
      </p:sp>
      <p:graphicFrame>
        <p:nvGraphicFramePr>
          <p:cNvPr id="11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406416"/>
              </p:ext>
            </p:extLst>
          </p:nvPr>
        </p:nvGraphicFramePr>
        <p:xfrm>
          <a:off x="457200" y="1360494"/>
          <a:ext cx="8229600" cy="479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4" descr="\\ddilfileserver2\marketing$\d_poracky\Up Arrow purp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2" y="2771775"/>
            <a:ext cx="647511" cy="77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T:\Corporate Communications\Infographics\2015 Infographic Library\Unzipped Icons\Icons\Icon jpgs\RGB\Piggy Ban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5" y="1735892"/>
            <a:ext cx="877093" cy="7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\\ddilfileserver2\marketing$\d_poracky\han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99" y="3969613"/>
            <a:ext cx="696617" cy="73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6" y="5000625"/>
            <a:ext cx="627409" cy="9039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17BE3-10F3-440C-99DE-34BE71E868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47D4C-1B96-BA41-965E-F92F5A0468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D50542-4890-4555-B1AD-DFD3E8643B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A200"/>
                </a:solidFill>
                <a:latin typeface="Calibri Light" panose="020F0302020204030204" pitchFamily="34" charset="0"/>
                <a:cs typeface="Arial"/>
              </a:rPr>
              <a:t>Nation’s Largest Dental Network</a:t>
            </a:r>
            <a:br>
              <a:rPr lang="en-US" sz="4000" b="1" dirty="0">
                <a:solidFill>
                  <a:srgbClr val="00A200"/>
                </a:solidFill>
                <a:latin typeface="Calibri Light" panose="020F0302020204030204" pitchFamily="34" charset="0"/>
                <a:cs typeface="Arial"/>
              </a:rPr>
            </a:br>
            <a:endParaRPr lang="en-US" sz="4000" b="1" dirty="0">
              <a:solidFill>
                <a:srgbClr val="00A200"/>
              </a:solidFill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2FE3D4-5AE4-4639-8753-F01AB93D92C2}"/>
              </a:ext>
            </a:extLst>
          </p:cNvPr>
          <p:cNvSpPr txBox="1">
            <a:spLocks/>
          </p:cNvSpPr>
          <p:nvPr/>
        </p:nvSpPr>
        <p:spPr>
          <a:xfrm>
            <a:off x="488272" y="1686798"/>
            <a:ext cx="6260193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latin typeface="Calibri Light" panose="020F0302020204030204" pitchFamily="34" charset="0"/>
                <a:cs typeface="Arial"/>
              </a:rPr>
              <a:t> 441,013* Dentist Locations Nationwide</a:t>
            </a:r>
          </a:p>
          <a:p>
            <a:r>
              <a:rPr lang="en-US" sz="2500" dirty="0">
                <a:latin typeface="Calibri Light" panose="020F0302020204030204" pitchFamily="34" charset="0"/>
                <a:cs typeface="Arial"/>
              </a:rPr>
              <a:t> 15,215* Dentist Locations in Illinois</a:t>
            </a:r>
          </a:p>
          <a:p>
            <a:r>
              <a:rPr lang="en-US" sz="2500" dirty="0">
                <a:latin typeface="Calibri Light" panose="020F0302020204030204" pitchFamily="34" charset="0"/>
                <a:cs typeface="Arial"/>
              </a:rPr>
              <a:t>Each Dentist Contracted with Delta Dental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>
                <a:latin typeface="Calibri Light" panose="020F0302020204030204" pitchFamily="34" charset="0"/>
                <a:cs typeface="Arial"/>
              </a:rPr>
              <a:t>No leased or stacked networks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>
                <a:latin typeface="Calibri Light" panose="020F0302020204030204" pitchFamily="34" charset="0"/>
                <a:cs typeface="Arial"/>
              </a:rPr>
              <a:t>Provides stability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100" dirty="0">
                <a:latin typeface="Calibri Light" panose="020F0302020204030204" pitchFamily="34" charset="0"/>
                <a:cs typeface="Arial"/>
              </a:rPr>
              <a:t>Low network turnover: &lt;1%</a:t>
            </a:r>
          </a:p>
          <a:p>
            <a:pPr marL="3657600" lvl="8" indent="0">
              <a:buNone/>
            </a:pPr>
            <a:r>
              <a:rPr lang="en-US" sz="1300" dirty="0">
                <a:latin typeface="Calibri Light" panose="020F0302020204030204" pitchFamily="34" charset="0"/>
                <a:cs typeface="Arial"/>
              </a:rPr>
              <a:t>	</a:t>
            </a:r>
          </a:p>
          <a:p>
            <a:pPr marL="3657600" lvl="8" indent="0">
              <a:buNone/>
            </a:pPr>
            <a:endParaRPr lang="en-US" sz="1300" dirty="0">
              <a:latin typeface="Calibri Light" panose="020F0302020204030204" pitchFamily="34" charset="0"/>
              <a:cs typeface="Arial"/>
            </a:endParaRPr>
          </a:p>
          <a:p>
            <a:pPr marL="3657600" lvl="8" indent="0">
              <a:buNone/>
            </a:pPr>
            <a:endParaRPr lang="en-US" sz="1300" dirty="0">
              <a:latin typeface="Calibri Light" panose="020F0302020204030204" pitchFamily="34" charset="0"/>
              <a:cs typeface="Arial"/>
            </a:endParaRPr>
          </a:p>
          <a:p>
            <a:pPr marL="3657600" lvl="8" indent="0">
              <a:buNone/>
            </a:pPr>
            <a:endParaRPr lang="en-US" sz="1300" dirty="0">
              <a:latin typeface="Calibri Light" panose="020F0302020204030204" pitchFamily="34" charset="0"/>
              <a:cs typeface="Arial"/>
            </a:endParaRPr>
          </a:p>
          <a:p>
            <a:pPr marL="3657600" lvl="8" indent="0">
              <a:buNone/>
            </a:pPr>
            <a:endParaRPr lang="en-US" sz="1300" dirty="0">
              <a:latin typeface="Calibri Light" panose="020F0302020204030204" pitchFamily="34" charset="0"/>
              <a:cs typeface="Arial"/>
            </a:endParaRPr>
          </a:p>
          <a:p>
            <a:pPr marL="3657600" lvl="8" indent="0">
              <a:buNone/>
            </a:pPr>
            <a:endParaRPr lang="en-US" sz="1300" dirty="0">
              <a:latin typeface="Calibri Light" panose="020F0302020204030204" pitchFamily="34" charset="0"/>
              <a:cs typeface="Arial"/>
            </a:endParaRPr>
          </a:p>
          <a:p>
            <a:pPr marL="3657600" lvl="8" indent="0">
              <a:buNone/>
            </a:pPr>
            <a:endParaRPr lang="en-US" sz="1300" dirty="0">
              <a:latin typeface="Calibri Light" panose="020F0302020204030204" pitchFamily="34" charset="0"/>
              <a:cs typeface="Arial"/>
            </a:endParaRPr>
          </a:p>
          <a:p>
            <a:pPr marL="3657600" lvl="8" indent="0">
              <a:buNone/>
            </a:pPr>
            <a:r>
              <a:rPr lang="en-US" sz="1300" dirty="0">
                <a:latin typeface="Calibri Light" panose="020F0302020204030204" pitchFamily="34" charset="0"/>
                <a:cs typeface="Arial"/>
              </a:rPr>
              <a:t>	*September 2021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100" dirty="0">
              <a:latin typeface="Calibri Light" panose="020F0302020204030204" pitchFamily="34" charset="0"/>
              <a:cs typeface="Arial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100" dirty="0">
              <a:latin typeface="Calibri Light" panose="020F0302020204030204" pitchFamily="34" charset="0"/>
              <a:cs typeface="Arial"/>
            </a:endParaRPr>
          </a:p>
          <a:p>
            <a:pPr marL="3657600" lvl="8" indent="0">
              <a:buNone/>
            </a:pPr>
            <a:endParaRPr lang="en-US" sz="1300" dirty="0">
              <a:latin typeface="Calibri Light" panose="020F0302020204030204" pitchFamily="34" charset="0"/>
              <a:cs typeface="Arial"/>
            </a:endParaRPr>
          </a:p>
          <a:p>
            <a:pPr marL="0" indent="0">
              <a:buFont typeface="Arial"/>
              <a:buNone/>
            </a:pPr>
            <a:endParaRPr lang="en-US" dirty="0">
              <a:latin typeface="Calibri Light" panose="020F0302020204030204" pitchFamily="34" charset="0"/>
              <a:cs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62BEF8C-2D20-4757-871A-8980B31C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22" y="1506459"/>
            <a:ext cx="2080378" cy="312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8C3DBA-39F3-43DE-8481-F358D32C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47D4C-1B96-BA41-965E-F92F5A046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7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8272" y="423320"/>
            <a:ext cx="8198528" cy="12634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A200"/>
                </a:solidFill>
                <a:latin typeface="Calibri Light" panose="020F0302020204030204" pitchFamily="34" charset="0"/>
                <a:cs typeface="Arial"/>
              </a:rPr>
              <a:t>Network Protections</a:t>
            </a:r>
            <a:br>
              <a:rPr lang="en-US" sz="4000" b="1" dirty="0">
                <a:solidFill>
                  <a:srgbClr val="00A200"/>
                </a:solidFill>
                <a:latin typeface="Calibri Light" panose="020F0302020204030204" pitchFamily="34" charset="0"/>
                <a:cs typeface="Arial"/>
              </a:rPr>
            </a:br>
            <a:endParaRPr lang="en-US" sz="4000" b="1" dirty="0">
              <a:solidFill>
                <a:srgbClr val="00A200"/>
              </a:solidFill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8272" y="1484779"/>
            <a:ext cx="8092202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500" dirty="0">
                <a:cs typeface="Arial"/>
              </a:rPr>
              <a:t> </a:t>
            </a:r>
            <a:r>
              <a:rPr lang="en-US" sz="2400" dirty="0">
                <a:solidFill>
                  <a:srgbClr val="00A200"/>
                </a:solidFill>
                <a:cs typeface="Arial" panose="020B0604020202020204" pitchFamily="34" charset="0"/>
              </a:rPr>
              <a:t>85% of DDIL Members will Receive Network Protections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1200" dirty="0">
              <a:solidFill>
                <a:srgbClr val="00A2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No balance billing by dentists</a:t>
            </a:r>
          </a:p>
          <a:p>
            <a:pPr>
              <a:lnSpc>
                <a:spcPct val="90000"/>
              </a:lnSpc>
              <a:defRPr/>
            </a:pP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Protection from unbundling of claims</a:t>
            </a:r>
          </a:p>
          <a:p>
            <a:pPr>
              <a:lnSpc>
                <a:spcPct val="90000"/>
              </a:lnSpc>
              <a:defRPr/>
            </a:pP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Credentialed  dentists</a:t>
            </a:r>
          </a:p>
          <a:p>
            <a:pPr>
              <a:lnSpc>
                <a:spcPct val="90000"/>
              </a:lnSpc>
              <a:defRPr/>
            </a:pP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Protection from PPE Charges/Fees</a:t>
            </a:r>
          </a:p>
          <a:p>
            <a:pPr>
              <a:lnSpc>
                <a:spcPct val="90000"/>
              </a:lnSpc>
              <a:defRPr/>
            </a:pP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Network warranties on services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Crowns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Fillings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Root Canals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300" dirty="0">
                <a:solidFill>
                  <a:prstClr val="black"/>
                </a:solidFill>
                <a:cs typeface="Arial" panose="020B0604020202020204" pitchFamily="34" charset="0"/>
              </a:rPr>
              <a:t>Denture work</a:t>
            </a:r>
          </a:p>
          <a:p>
            <a:pPr marL="0" inden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1900" dirty="0">
                <a:solidFill>
                  <a:srgbClr val="00A200"/>
                </a:solidFill>
                <a:cs typeface="Arial" panose="020B0604020202020204" pitchFamily="34" charset="0"/>
              </a:rPr>
              <a:t>Carriers with smaller network utilization cannot protect</a:t>
            </a:r>
            <a:br>
              <a:rPr lang="en-US" sz="1900" dirty="0">
                <a:solidFill>
                  <a:srgbClr val="00A200"/>
                </a:solidFill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00A200"/>
                </a:solidFill>
                <a:cs typeface="Arial" panose="020B0604020202020204" pitchFamily="34" charset="0"/>
              </a:rPr>
              <a:t> as many members as Delta Dental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CB7CA9-2BD2-4851-BCC6-8289932F34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47D4C-1B96-BA41-965E-F92F5A04685D}" type="slidenum">
              <a:rPr lang="en-US" smtClean="0">
                <a:solidFill>
                  <a:srgbClr val="484949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4849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Small Group 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2-150 Eligible Enrollees</a:t>
            </a:r>
          </a:p>
        </p:txBody>
      </p:sp>
    </p:spTree>
    <p:extLst>
      <p:ext uri="{BB962C8B-B14F-4D97-AF65-F5344CB8AC3E}">
        <p14:creationId xmlns:p14="http://schemas.microsoft.com/office/powerpoint/2010/main" val="288507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Dental Solutions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100" dirty="0"/>
              <a:t>3 plan options designed specifically for small businesses with 2-150 benefit eligible enrollees</a:t>
            </a:r>
          </a:p>
          <a:p>
            <a:r>
              <a:rPr lang="en-US" sz="2100" dirty="0"/>
              <a:t>Pooled rating to offer year over year stability</a:t>
            </a:r>
          </a:p>
          <a:p>
            <a:r>
              <a:rPr lang="en-US" sz="2100" dirty="0"/>
              <a:t>Every plan includes the Enhanced Benefit Program, coverage for posterior composites and dental implants as a standard, as well as athletic guards for children</a:t>
            </a:r>
          </a:p>
          <a:p>
            <a:r>
              <a:rPr lang="en-US" sz="2100" dirty="0"/>
              <a:t>Plans are based solely on participation.  No contribution requirements</a:t>
            </a:r>
          </a:p>
          <a:p>
            <a:r>
              <a:rPr lang="en-US" sz="2100" u="sng" dirty="0"/>
              <a:t>No waiting periods</a:t>
            </a:r>
            <a:r>
              <a:rPr lang="en-US" sz="2100" dirty="0"/>
              <a:t> or late entrant provision</a:t>
            </a:r>
          </a:p>
          <a:p>
            <a:r>
              <a:rPr lang="en-US" sz="2100" dirty="0"/>
              <a:t>Wide choice of optional add-ons</a:t>
            </a:r>
          </a:p>
          <a:p>
            <a:pPr lvl="1"/>
            <a:r>
              <a:rPr lang="en-US" sz="1900" dirty="0"/>
              <a:t>Occlusal Guards</a:t>
            </a:r>
          </a:p>
          <a:p>
            <a:pPr lvl="1"/>
            <a:r>
              <a:rPr lang="en-US" sz="1900" dirty="0"/>
              <a:t>Industry leading rollover option (To-Go)</a:t>
            </a:r>
          </a:p>
          <a:p>
            <a:pPr lvl="1"/>
            <a:r>
              <a:rPr lang="en-US" sz="1900" dirty="0"/>
              <a:t>Deductible options</a:t>
            </a:r>
          </a:p>
          <a:p>
            <a:pPr lvl="1"/>
            <a:r>
              <a:rPr lang="en-US" sz="1900" dirty="0"/>
              <a:t>Lowest out of pocket cost with Delta Dental PPO network dentists</a:t>
            </a:r>
          </a:p>
          <a:p>
            <a:pPr lvl="1"/>
            <a:r>
              <a:rPr lang="en-US" sz="1900" dirty="0"/>
              <a:t>Orthodontia options for children and adults (includes groups of 2-150 eligible)</a:t>
            </a:r>
          </a:p>
          <a:p>
            <a:pPr lvl="1"/>
            <a:r>
              <a:rPr lang="en-US" sz="1900" dirty="0"/>
              <a:t>Nationwide vision plans</a:t>
            </a:r>
          </a:p>
          <a:p>
            <a:pPr lvl="1"/>
            <a:r>
              <a:rPr lang="en-US" sz="1900" dirty="0"/>
              <a:t>Multi-line discount (2%) when adding vision to a new/existing dental plan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C8C8A-5D0D-4D95-B911-7B91E3BA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47D4C-1B96-BA41-965E-F92F5A04685D}" type="slidenum">
              <a:rPr lang="en-US" smtClean="0">
                <a:solidFill>
                  <a:srgbClr val="484949">
                    <a:tint val="75000"/>
                  </a:srgbClr>
                </a:solidFill>
              </a:rPr>
              <a:pPr/>
              <a:t>6</a:t>
            </a:fld>
            <a:endParaRPr lang="en-US">
              <a:solidFill>
                <a:srgbClr val="484949">
                  <a:tint val="75000"/>
                </a:srgb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Delta Dental</a:t>
            </a:r>
          </a:p>
        </p:txBody>
      </p:sp>
    </p:spTree>
    <p:extLst>
      <p:ext uri="{BB962C8B-B14F-4D97-AF65-F5344CB8AC3E}">
        <p14:creationId xmlns:p14="http://schemas.microsoft.com/office/powerpoint/2010/main" val="141261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 Light" panose="020F0302020204030204" pitchFamily="34" charset="0"/>
              </a:rPr>
              <a:t>Partnership with Delta Dental</a:t>
            </a:r>
            <a:endParaRPr lang="en-US" sz="20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228"/>
            <a:ext cx="8229600" cy="382568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Deliver True Dental Expertise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Dental is Our Focus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Nation’s Largest Block of Dental Business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Provide Members Access to Nation’s Largest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Protect More Members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Deliver More Savings to Employers and their Members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Improve Oral Health of Members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Dental Action Report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Review and Benchmark Oral Health of Membership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Recommend Plan Design and Programs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Focus on Wellness</a:t>
            </a:r>
          </a:p>
          <a:p>
            <a:pPr marL="0" indent="0">
              <a:buNone/>
            </a:pPr>
            <a:endParaRPr lang="en-US" sz="900" dirty="0">
              <a:latin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28FC-BA69-4BD2-AB54-A69327B694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47D4C-1B96-BA41-965E-F92F5A04685D}" type="slidenum">
              <a:rPr lang="en-US" smtClean="0">
                <a:solidFill>
                  <a:srgbClr val="484949">
                    <a:tint val="75000"/>
                  </a:srgbClr>
                </a:solidFill>
              </a:rPr>
              <a:pPr/>
              <a:t>8</a:t>
            </a:fld>
            <a:endParaRPr lang="en-US">
              <a:solidFill>
                <a:srgbClr val="48494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4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67BB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4346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elta Dental Color Palette">
      <a:dk1>
        <a:srgbClr val="484949"/>
      </a:dk1>
      <a:lt1>
        <a:sysClr val="window" lastClr="FFFFFF"/>
      </a:lt1>
      <a:dk2>
        <a:srgbClr val="61C250"/>
      </a:dk2>
      <a:lt2>
        <a:srgbClr val="FFFFFE"/>
      </a:lt2>
      <a:accent1>
        <a:srgbClr val="563D82"/>
      </a:accent1>
      <a:accent2>
        <a:srgbClr val="00AEC7"/>
      </a:accent2>
      <a:accent3>
        <a:srgbClr val="DC582A"/>
      </a:accent3>
      <a:accent4>
        <a:srgbClr val="212020"/>
      </a:accent4>
      <a:accent5>
        <a:srgbClr val="5BB551"/>
      </a:accent5>
      <a:accent6>
        <a:srgbClr val="BADAAC"/>
      </a:accent6>
      <a:hlink>
        <a:srgbClr val="00AEC7"/>
      </a:hlink>
      <a:folHlink>
        <a:srgbClr val="64CFDE"/>
      </a:folHlink>
    </a:clrScheme>
    <a:fontScheme name="Calibri Light - Delta Dental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Delta Dental">
      <a:dk1>
        <a:srgbClr val="484949"/>
      </a:dk1>
      <a:lt1>
        <a:sysClr val="window" lastClr="FFFFFF"/>
      </a:lt1>
      <a:dk2>
        <a:srgbClr val="61C250"/>
      </a:dk2>
      <a:lt2>
        <a:srgbClr val="FFFFFE"/>
      </a:lt2>
      <a:accent1>
        <a:srgbClr val="563D82"/>
      </a:accent1>
      <a:accent2>
        <a:srgbClr val="00AEC7"/>
      </a:accent2>
      <a:accent3>
        <a:srgbClr val="DC582A"/>
      </a:accent3>
      <a:accent4>
        <a:srgbClr val="212020"/>
      </a:accent4>
      <a:accent5>
        <a:srgbClr val="5BB551"/>
      </a:accent5>
      <a:accent6>
        <a:srgbClr val="BADAAC"/>
      </a:accent6>
      <a:hlink>
        <a:srgbClr val="00AEC7"/>
      </a:hlink>
      <a:folHlink>
        <a:srgbClr val="64CFD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Divider Slide">
  <a:themeElements>
    <a:clrScheme name="Delta Dental Color Palette">
      <a:dk1>
        <a:srgbClr val="484949"/>
      </a:dk1>
      <a:lt1>
        <a:sysClr val="window" lastClr="FFFFFF"/>
      </a:lt1>
      <a:dk2>
        <a:srgbClr val="61C250"/>
      </a:dk2>
      <a:lt2>
        <a:srgbClr val="FFFFFE"/>
      </a:lt2>
      <a:accent1>
        <a:srgbClr val="563D82"/>
      </a:accent1>
      <a:accent2>
        <a:srgbClr val="00AEC7"/>
      </a:accent2>
      <a:accent3>
        <a:srgbClr val="DC582A"/>
      </a:accent3>
      <a:accent4>
        <a:srgbClr val="212020"/>
      </a:accent4>
      <a:accent5>
        <a:srgbClr val="5BB551"/>
      </a:accent5>
      <a:accent6>
        <a:srgbClr val="BADAAC"/>
      </a:accent6>
      <a:hlink>
        <a:srgbClr val="00AEC7"/>
      </a:hlink>
      <a:folHlink>
        <a:srgbClr val="64CFDE"/>
      </a:folHlink>
    </a:clrScheme>
    <a:fontScheme name="Calibri Light - Delta Dental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3_Custom Design">
  <a:themeElements>
    <a:clrScheme name="Delta Dental">
      <a:dk1>
        <a:srgbClr val="484949"/>
      </a:dk1>
      <a:lt1>
        <a:sysClr val="window" lastClr="FFFFFF"/>
      </a:lt1>
      <a:dk2>
        <a:srgbClr val="61C250"/>
      </a:dk2>
      <a:lt2>
        <a:srgbClr val="FFFFFE"/>
      </a:lt2>
      <a:accent1>
        <a:srgbClr val="563D82"/>
      </a:accent1>
      <a:accent2>
        <a:srgbClr val="00AEC7"/>
      </a:accent2>
      <a:accent3>
        <a:srgbClr val="DC582A"/>
      </a:accent3>
      <a:accent4>
        <a:srgbClr val="212020"/>
      </a:accent4>
      <a:accent5>
        <a:srgbClr val="5BB551"/>
      </a:accent5>
      <a:accent6>
        <a:srgbClr val="BADAAC"/>
      </a:accent6>
      <a:hlink>
        <a:srgbClr val="00AEC7"/>
      </a:hlink>
      <a:folHlink>
        <a:srgbClr val="64CFD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2_Content Slide">
  <a:themeElements>
    <a:clrScheme name="Delta Dental Color Palette">
      <a:dk1>
        <a:srgbClr val="484949"/>
      </a:dk1>
      <a:lt1>
        <a:sysClr val="window" lastClr="FFFFFF"/>
      </a:lt1>
      <a:dk2>
        <a:srgbClr val="61C250"/>
      </a:dk2>
      <a:lt2>
        <a:srgbClr val="FFFFFE"/>
      </a:lt2>
      <a:accent1>
        <a:srgbClr val="563D82"/>
      </a:accent1>
      <a:accent2>
        <a:srgbClr val="00AEC7"/>
      </a:accent2>
      <a:accent3>
        <a:srgbClr val="DC582A"/>
      </a:accent3>
      <a:accent4>
        <a:srgbClr val="212020"/>
      </a:accent4>
      <a:accent5>
        <a:srgbClr val="5BB551"/>
      </a:accent5>
      <a:accent6>
        <a:srgbClr val="BADAAC"/>
      </a:accent6>
      <a:hlink>
        <a:srgbClr val="00AEC7"/>
      </a:hlink>
      <a:folHlink>
        <a:srgbClr val="64CFDE"/>
      </a:folHlink>
    </a:clrScheme>
    <a:fontScheme name="Calibri Light - Delta Dental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 Slide">
  <a:themeElements>
    <a:clrScheme name="Delta Dental Color Palette">
      <a:dk1>
        <a:srgbClr val="484949"/>
      </a:dk1>
      <a:lt1>
        <a:sysClr val="window" lastClr="FFFFFF"/>
      </a:lt1>
      <a:dk2>
        <a:srgbClr val="61C250"/>
      </a:dk2>
      <a:lt2>
        <a:srgbClr val="FFFFFE"/>
      </a:lt2>
      <a:accent1>
        <a:srgbClr val="563D82"/>
      </a:accent1>
      <a:accent2>
        <a:srgbClr val="00AEC7"/>
      </a:accent2>
      <a:accent3>
        <a:srgbClr val="DC582A"/>
      </a:accent3>
      <a:accent4>
        <a:srgbClr val="212020"/>
      </a:accent4>
      <a:accent5>
        <a:srgbClr val="5BB551"/>
      </a:accent5>
      <a:accent6>
        <a:srgbClr val="BADAAC"/>
      </a:accent6>
      <a:hlink>
        <a:srgbClr val="00AEC7"/>
      </a:hlink>
      <a:folHlink>
        <a:srgbClr val="64CFDE"/>
      </a:folHlink>
    </a:clrScheme>
    <a:fontScheme name="Calibri Light - Delta Dental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Slide with Tooth">
  <a:themeElements>
    <a:clrScheme name="Delta Dental Color Palette">
      <a:dk1>
        <a:srgbClr val="484949"/>
      </a:dk1>
      <a:lt1>
        <a:sysClr val="window" lastClr="FFFFFF"/>
      </a:lt1>
      <a:dk2>
        <a:srgbClr val="61C250"/>
      </a:dk2>
      <a:lt2>
        <a:srgbClr val="FFFFFE"/>
      </a:lt2>
      <a:accent1>
        <a:srgbClr val="563D82"/>
      </a:accent1>
      <a:accent2>
        <a:srgbClr val="00AEC7"/>
      </a:accent2>
      <a:accent3>
        <a:srgbClr val="DC582A"/>
      </a:accent3>
      <a:accent4>
        <a:srgbClr val="212020"/>
      </a:accent4>
      <a:accent5>
        <a:srgbClr val="5BB551"/>
      </a:accent5>
      <a:accent6>
        <a:srgbClr val="BADAAC"/>
      </a:accent6>
      <a:hlink>
        <a:srgbClr val="00AEC7"/>
      </a:hlink>
      <a:folHlink>
        <a:srgbClr val="64CFDE"/>
      </a:folHlink>
    </a:clrScheme>
    <a:fontScheme name="Calibri Light - Delta Dental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 Slide">
  <a:themeElements>
    <a:clrScheme name="Delta Dental Color Palette">
      <a:dk1>
        <a:srgbClr val="484949"/>
      </a:dk1>
      <a:lt1>
        <a:sysClr val="window" lastClr="FFFFFF"/>
      </a:lt1>
      <a:dk2>
        <a:srgbClr val="61C250"/>
      </a:dk2>
      <a:lt2>
        <a:srgbClr val="FFFFFE"/>
      </a:lt2>
      <a:accent1>
        <a:srgbClr val="563D82"/>
      </a:accent1>
      <a:accent2>
        <a:srgbClr val="00AEC7"/>
      </a:accent2>
      <a:accent3>
        <a:srgbClr val="DC582A"/>
      </a:accent3>
      <a:accent4>
        <a:srgbClr val="212020"/>
      </a:accent4>
      <a:accent5>
        <a:srgbClr val="5BB551"/>
      </a:accent5>
      <a:accent6>
        <a:srgbClr val="BADAAC"/>
      </a:accent6>
      <a:hlink>
        <a:srgbClr val="00AEC7"/>
      </a:hlink>
      <a:folHlink>
        <a:srgbClr val="64CFDE"/>
      </a:folHlink>
    </a:clrScheme>
    <a:fontScheme name="Calibri Light - Delta Dental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itle Slide">
  <a:themeElements>
    <a:clrScheme name="Delta Dental Color Palette">
      <a:dk1>
        <a:srgbClr val="484949"/>
      </a:dk1>
      <a:lt1>
        <a:sysClr val="window" lastClr="FFFFFF"/>
      </a:lt1>
      <a:dk2>
        <a:srgbClr val="61C250"/>
      </a:dk2>
      <a:lt2>
        <a:srgbClr val="FFFFFE"/>
      </a:lt2>
      <a:accent1>
        <a:srgbClr val="563D82"/>
      </a:accent1>
      <a:accent2>
        <a:srgbClr val="00AEC7"/>
      </a:accent2>
      <a:accent3>
        <a:srgbClr val="DC582A"/>
      </a:accent3>
      <a:accent4>
        <a:srgbClr val="212020"/>
      </a:accent4>
      <a:accent5>
        <a:srgbClr val="5BB551"/>
      </a:accent5>
      <a:accent6>
        <a:srgbClr val="BADAAC"/>
      </a:accent6>
      <a:hlink>
        <a:srgbClr val="00AEC7"/>
      </a:hlink>
      <a:folHlink>
        <a:srgbClr val="64CFDE"/>
      </a:folHlink>
    </a:clrScheme>
    <a:fontScheme name="Calibri Light - Delta Dental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Divider Slide">
  <a:themeElements>
    <a:clrScheme name="Delta Dental Color Palette">
      <a:dk1>
        <a:srgbClr val="484949"/>
      </a:dk1>
      <a:lt1>
        <a:sysClr val="window" lastClr="FFFFFF"/>
      </a:lt1>
      <a:dk2>
        <a:srgbClr val="61C250"/>
      </a:dk2>
      <a:lt2>
        <a:srgbClr val="FFFFFE"/>
      </a:lt2>
      <a:accent1>
        <a:srgbClr val="563D82"/>
      </a:accent1>
      <a:accent2>
        <a:srgbClr val="00AEC7"/>
      </a:accent2>
      <a:accent3>
        <a:srgbClr val="DC582A"/>
      </a:accent3>
      <a:accent4>
        <a:srgbClr val="212020"/>
      </a:accent4>
      <a:accent5>
        <a:srgbClr val="5BB551"/>
      </a:accent5>
      <a:accent6>
        <a:srgbClr val="BADAAC"/>
      </a:accent6>
      <a:hlink>
        <a:srgbClr val="00AEC7"/>
      </a:hlink>
      <a:folHlink>
        <a:srgbClr val="64CFDE"/>
      </a:folHlink>
    </a:clrScheme>
    <a:fontScheme name="Calibri Light - Delta Dental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ustom Design">
  <a:themeElements>
    <a:clrScheme name="Delta Dental">
      <a:dk1>
        <a:srgbClr val="484949"/>
      </a:dk1>
      <a:lt1>
        <a:sysClr val="window" lastClr="FFFFFF"/>
      </a:lt1>
      <a:dk2>
        <a:srgbClr val="61C250"/>
      </a:dk2>
      <a:lt2>
        <a:srgbClr val="FFFFFE"/>
      </a:lt2>
      <a:accent1>
        <a:srgbClr val="563D82"/>
      </a:accent1>
      <a:accent2>
        <a:srgbClr val="00AEC7"/>
      </a:accent2>
      <a:accent3>
        <a:srgbClr val="DC582A"/>
      </a:accent3>
      <a:accent4>
        <a:srgbClr val="212020"/>
      </a:accent4>
      <a:accent5>
        <a:srgbClr val="5BB551"/>
      </a:accent5>
      <a:accent6>
        <a:srgbClr val="BADAAC"/>
      </a:accent6>
      <a:hlink>
        <a:srgbClr val="00AEC7"/>
      </a:hlink>
      <a:folHlink>
        <a:srgbClr val="64CFD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Content Slide">
  <a:themeElements>
    <a:clrScheme name="Delta Dental Color Palette">
      <a:dk1>
        <a:srgbClr val="484949"/>
      </a:dk1>
      <a:lt1>
        <a:sysClr val="window" lastClr="FFFFFF"/>
      </a:lt1>
      <a:dk2>
        <a:srgbClr val="61C250"/>
      </a:dk2>
      <a:lt2>
        <a:srgbClr val="FFFFFE"/>
      </a:lt2>
      <a:accent1>
        <a:srgbClr val="563D82"/>
      </a:accent1>
      <a:accent2>
        <a:srgbClr val="00AEC7"/>
      </a:accent2>
      <a:accent3>
        <a:srgbClr val="DC582A"/>
      </a:accent3>
      <a:accent4>
        <a:srgbClr val="212020"/>
      </a:accent4>
      <a:accent5>
        <a:srgbClr val="5BB551"/>
      </a:accent5>
      <a:accent6>
        <a:srgbClr val="BADAAC"/>
      </a:accent6>
      <a:hlink>
        <a:srgbClr val="00AEC7"/>
      </a:hlink>
      <a:folHlink>
        <a:srgbClr val="64CFDE"/>
      </a:folHlink>
    </a:clrScheme>
    <a:fontScheme name="Calibri Light - Delta Dental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4041 presentation_REV.potx</Template>
  <TotalTime>5351</TotalTime>
  <Words>341</Words>
  <Application>Microsoft Office PowerPoint</Application>
  <PresentationFormat>On-screen Show (4:3)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Arial</vt:lpstr>
      <vt:lpstr>Arial Bold</vt:lpstr>
      <vt:lpstr>Calibri</vt:lpstr>
      <vt:lpstr>Calibri Light</vt:lpstr>
      <vt:lpstr>Courier New</vt:lpstr>
      <vt:lpstr>Title Slide</vt:lpstr>
      <vt:lpstr>Divider Slide</vt:lpstr>
      <vt:lpstr>Content Slide with Tooth</vt:lpstr>
      <vt:lpstr>Content Slide</vt:lpstr>
      <vt:lpstr>1_Title Slide</vt:lpstr>
      <vt:lpstr>1_Divider Slide</vt:lpstr>
      <vt:lpstr>1_Custom Design</vt:lpstr>
      <vt:lpstr>template</vt:lpstr>
      <vt:lpstr>1_Content Slide</vt:lpstr>
      <vt:lpstr>2_Custom Design</vt:lpstr>
      <vt:lpstr>2_Divider Slide</vt:lpstr>
      <vt:lpstr>3_Custom Design</vt:lpstr>
      <vt:lpstr>2_Content Slide</vt:lpstr>
      <vt:lpstr>Delta Dental of Illinois  August 30, 2022    </vt:lpstr>
      <vt:lpstr>Delta Dental Value Proposition</vt:lpstr>
      <vt:lpstr>Nation’s Largest Dental Network </vt:lpstr>
      <vt:lpstr>PowerPoint Presentation</vt:lpstr>
      <vt:lpstr>Small Group Products</vt:lpstr>
      <vt:lpstr>Small Group Dental Solutions</vt:lpstr>
      <vt:lpstr>Why Delta Dental</vt:lpstr>
      <vt:lpstr>Partnership with Delta Dental</vt:lpstr>
      <vt:lpstr>Thank you! Questions?</vt:lpstr>
    </vt:vector>
  </TitlesOfParts>
  <Company>The Meyocks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Kellner</dc:creator>
  <cp:lastModifiedBy>Veleka Meeks</cp:lastModifiedBy>
  <cp:revision>282</cp:revision>
  <cp:lastPrinted>2020-02-26T21:19:20Z</cp:lastPrinted>
  <dcterms:created xsi:type="dcterms:W3CDTF">2012-10-12T20:59:26Z</dcterms:created>
  <dcterms:modified xsi:type="dcterms:W3CDTF">2022-08-26T19:31:47Z</dcterms:modified>
</cp:coreProperties>
</file>