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310" r:id="rId3"/>
    <p:sldId id="322" r:id="rId4"/>
    <p:sldId id="315" r:id="rId5"/>
    <p:sldId id="321" r:id="rId6"/>
    <p:sldId id="323" r:id="rId7"/>
    <p:sldId id="324" r:id="rId8"/>
    <p:sldId id="325" r:id="rId9"/>
    <p:sldId id="327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03" d="100"/>
          <a:sy n="103" d="100"/>
        </p:scale>
        <p:origin x="126" y="18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8/17/2022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8/17/2022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8/17/2022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8/17/2022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8/17/2022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8/17/2022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8/17/2022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8/17/2022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8/17/2022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8/17/2022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8/17/2022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8/17/2022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Commissionable non-insurance products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9FE89A9-81FC-4106-974B-AF8EEFB1E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-228600"/>
            <a:ext cx="6400800" cy="82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HealthiestYou (a Teladoc division)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Healthiest You is a comprehensive virtual care solution</a:t>
            </a:r>
          </a:p>
          <a:p>
            <a:r>
              <a:rPr lang="en-US" dirty="0"/>
              <a:t>Employer contribution is </a:t>
            </a:r>
            <a:r>
              <a:rPr lang="en-US"/>
              <a:t>required </a:t>
            </a:r>
            <a:endParaRPr lang="en-US" dirty="0"/>
          </a:p>
          <a:p>
            <a:r>
              <a:rPr lang="en-US" dirty="0"/>
              <a:t>A division of Teladoc but with a focus on re-directing claims and high utilization</a:t>
            </a:r>
          </a:p>
          <a:p>
            <a:pPr lvl="1"/>
            <a:r>
              <a:rPr lang="en-US" dirty="0"/>
              <a:t>Utilization reports provided to employers</a:t>
            </a:r>
          </a:p>
          <a:p>
            <a:pPr lvl="1"/>
            <a:r>
              <a:rPr lang="en-US" dirty="0"/>
              <a:t>Client Success Managers to assist education</a:t>
            </a:r>
          </a:p>
          <a:p>
            <a:pPr lvl="1"/>
            <a:r>
              <a:rPr lang="en-US" dirty="0"/>
              <a:t>User-friendly app &amp; intelligent savings alerts</a:t>
            </a:r>
          </a:p>
          <a:p>
            <a:pPr lvl="1"/>
            <a:r>
              <a:rPr lang="en-US" dirty="0"/>
              <a:t>Price Transparency Tools</a:t>
            </a:r>
          </a:p>
          <a:p>
            <a:r>
              <a:rPr lang="en-US" dirty="0"/>
              <a:t>Healthiest You Core - $0 General Medicine + copays for </a:t>
            </a:r>
            <a:r>
              <a:rPr lang="en-US" dirty="0" err="1"/>
              <a:t>add’l</a:t>
            </a:r>
            <a:r>
              <a:rPr lang="en-US" dirty="0"/>
              <a:t> services</a:t>
            </a:r>
          </a:p>
          <a:p>
            <a:r>
              <a:rPr lang="en-US" dirty="0"/>
              <a:t>HealthiestYou Complete - $0 General Medicine, $0 copay for </a:t>
            </a:r>
            <a:r>
              <a:rPr lang="en-US" dirty="0" err="1"/>
              <a:t>add’l</a:t>
            </a:r>
            <a:r>
              <a:rPr lang="en-US" dirty="0"/>
              <a:t> services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01F2D-045C-4B4D-845E-B11FFF3E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HealthiestYou services: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AF32E-1FA1-463B-AA79-E0D143B7D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Medicine</a:t>
            </a:r>
          </a:p>
          <a:p>
            <a:r>
              <a:rPr lang="en-US" dirty="0"/>
              <a:t>Mental Health  (HY Complete bundle also includes myStrength)</a:t>
            </a:r>
          </a:p>
          <a:p>
            <a:r>
              <a:rPr lang="en-US" dirty="0"/>
              <a:t>Dermatology</a:t>
            </a:r>
          </a:p>
          <a:p>
            <a:r>
              <a:rPr lang="en-US" dirty="0"/>
              <a:t>Neck &amp; Back Care (on HY Complete bundle)</a:t>
            </a:r>
          </a:p>
          <a:p>
            <a:r>
              <a:rPr lang="en-US" dirty="0"/>
              <a:t>Expert Medical Services (on HY Complete bundle)</a:t>
            </a:r>
          </a:p>
          <a:p>
            <a:r>
              <a:rPr lang="en-US" dirty="0"/>
              <a:t>Nutrition</a:t>
            </a:r>
          </a:p>
        </p:txBody>
      </p:sp>
    </p:spTree>
    <p:extLst>
      <p:ext uri="{BB962C8B-B14F-4D97-AF65-F5344CB8AC3E}">
        <p14:creationId xmlns:p14="http://schemas.microsoft.com/office/powerpoint/2010/main" val="359262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HealthiestYou benefits as stand-alone offer: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employers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Business model promotes high utilization (avg 30-40% 1</a:t>
            </a:r>
            <a:r>
              <a:rPr lang="en-US" baseline="30000" dirty="0"/>
              <a:t>st</a:t>
            </a:r>
            <a:r>
              <a:rPr lang="en-US" dirty="0"/>
              <a:t> year)</a:t>
            </a:r>
          </a:p>
          <a:p>
            <a:pPr marL="0" indent="0">
              <a:buNone/>
            </a:pPr>
            <a:r>
              <a:rPr lang="en-US" dirty="0"/>
              <a:t>Redirect claims from medical plan</a:t>
            </a:r>
          </a:p>
          <a:p>
            <a:pPr marL="0" indent="0">
              <a:buNone/>
            </a:pPr>
            <a:r>
              <a:rPr lang="en-US" dirty="0"/>
              <a:t>All employee coverage, even those not on major medical</a:t>
            </a:r>
          </a:p>
          <a:p>
            <a:pPr marL="0" indent="0">
              <a:buNone/>
            </a:pPr>
            <a:r>
              <a:rPr lang="en-US" dirty="0"/>
              <a:t>High impact on increasing productivity &amp; lowering absenteeism</a:t>
            </a:r>
          </a:p>
          <a:p>
            <a:pPr marL="0" indent="0">
              <a:buNone/>
            </a:pPr>
            <a:r>
              <a:rPr lang="en-US" dirty="0"/>
              <a:t>Offset medical costs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For employees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Engagement strategy promotes smooth member experience</a:t>
            </a:r>
          </a:p>
          <a:p>
            <a:pPr marL="0" indent="0">
              <a:buNone/>
            </a:pPr>
            <a:r>
              <a:rPr lang="en-US" dirty="0"/>
              <a:t>Provides high quality access to care with no visit fees</a:t>
            </a:r>
          </a:p>
          <a:p>
            <a:pPr marL="0" indent="0">
              <a:buNone/>
            </a:pPr>
            <a:r>
              <a:rPr lang="en-US" dirty="0"/>
              <a:t>Covers employee &amp; their spouses and dependents at no additional cost</a:t>
            </a:r>
          </a:p>
          <a:p>
            <a:pPr marL="0" indent="0">
              <a:buNone/>
            </a:pPr>
            <a:r>
              <a:rPr lang="en-US" dirty="0"/>
              <a:t>Stays consistent, regardless if there is a change to major medical carrier</a:t>
            </a:r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98120-D15D-4938-84B3-99437BD9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HealthiestYou strategies for 4</a:t>
            </a:r>
            <a:r>
              <a:rPr lang="en-US" baseline="30000" dirty="0"/>
              <a:t>th</a:t>
            </a:r>
            <a:r>
              <a:rPr lang="en-US" dirty="0"/>
              <a:t> quarter: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8DFB8-A4DC-4B89-A6F9-121F5710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 to Self-funded groups or employers with high deductibles to re-direct claims</a:t>
            </a:r>
          </a:p>
          <a:p>
            <a:r>
              <a:rPr lang="en-US" dirty="0"/>
              <a:t>Consider offering to a client’s under-served demographics (part time &amp; 1099’s) – great tool for attracting and retaining employees without the high cost of major medical</a:t>
            </a:r>
          </a:p>
          <a:p>
            <a:r>
              <a:rPr lang="en-US" dirty="0"/>
              <a:t>Classes excluded from major medical offering (restaurants, realtors, trucking, union)</a:t>
            </a:r>
          </a:p>
          <a:p>
            <a:r>
              <a:rPr lang="en-US" dirty="0"/>
              <a:t>Employees or dependents not participating on employer plan due to prohibitive cost </a:t>
            </a:r>
          </a:p>
          <a:p>
            <a:r>
              <a:rPr lang="en-US" dirty="0"/>
              <a:t>15% commission</a:t>
            </a:r>
          </a:p>
        </p:txBody>
      </p:sp>
    </p:spTree>
    <p:extLst>
      <p:ext uri="{BB962C8B-B14F-4D97-AF65-F5344CB8AC3E}">
        <p14:creationId xmlns:p14="http://schemas.microsoft.com/office/powerpoint/2010/main" val="7889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782FA-9595-4E6C-BC69-5DCBF54D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NortonLifeLock Benefit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4C311-6FB8-4321-8180-3BE4FE629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All-in-one protection against threats to employees’ identity, deices &amp; privacy</a:t>
            </a:r>
          </a:p>
          <a:p>
            <a:r>
              <a:rPr lang="en-US" dirty="0"/>
              <a:t>Most recognized brand in U.S. for Identity Theft Protection</a:t>
            </a:r>
          </a:p>
          <a:p>
            <a:r>
              <a:rPr lang="en-US" dirty="0"/>
              <a:t>Proactive protection (versus reactive) w/ white-glove restoration service</a:t>
            </a:r>
          </a:p>
          <a:p>
            <a:r>
              <a:rPr lang="en-US" dirty="0"/>
              <a:t>Voluntary or Employer-Paid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88229-BDEE-4ED8-A41A-67F42A3A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NortonLifeLock strategies for 4</a:t>
            </a:r>
            <a:r>
              <a:rPr lang="en-US" baseline="30000" dirty="0"/>
              <a:t>th</a:t>
            </a:r>
            <a:r>
              <a:rPr lang="en-US" dirty="0"/>
              <a:t> quarter: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3C012-DC4A-4F60-AFE7-62EE280B6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Discuss as part of coverage review:  protecting identities of employees just as important to their well-being as protecting their health, teeth, eyes, income</a:t>
            </a:r>
          </a:p>
          <a:p>
            <a:r>
              <a:rPr lang="en-US" dirty="0"/>
              <a:t>Employers receive tax-deductible benefit when contributing towards identity theft protection for their employees</a:t>
            </a:r>
          </a:p>
          <a:p>
            <a:r>
              <a:rPr lang="en-US" dirty="0"/>
              <a:t>More than 30% of new groups are Employer paid for the employee coverage (buy up option for dependents) providing a great attraction and retention benefit for employees</a:t>
            </a:r>
          </a:p>
          <a:p>
            <a:pPr lvl="1"/>
            <a:r>
              <a:rPr lang="en-US" dirty="0"/>
              <a:t>Voluntary starts at $8.99 for Employee only, Employer paid is $4.49</a:t>
            </a:r>
          </a:p>
          <a:p>
            <a:r>
              <a:rPr lang="en-US" dirty="0"/>
              <a:t>20% commission</a:t>
            </a:r>
          </a:p>
        </p:txBody>
      </p:sp>
    </p:spTree>
    <p:extLst>
      <p:ext uri="{BB962C8B-B14F-4D97-AF65-F5344CB8AC3E}">
        <p14:creationId xmlns:p14="http://schemas.microsoft.com/office/powerpoint/2010/main" val="24714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A525-BEA2-4C52-A558-3D8F6E6B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MetLife Legal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BA3E9-846E-4FA8-8832-A38DC32BF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to expert guidance &amp; tools to handle a broad range of personal legal needs</a:t>
            </a:r>
          </a:p>
          <a:p>
            <a:r>
              <a:rPr lang="en-US" dirty="0"/>
              <a:t>Network of prequalified attorneys </a:t>
            </a:r>
          </a:p>
          <a:p>
            <a:r>
              <a:rPr lang="en-US" dirty="0"/>
              <a:t>Unlimited access for all legal matters covered under the plan</a:t>
            </a:r>
          </a:p>
          <a:p>
            <a:r>
              <a:rPr lang="en-US" dirty="0"/>
              <a:t>Voluntary ($21.75 monthly ) or employer paid ($13.50 PEPM)</a:t>
            </a:r>
          </a:p>
          <a:p>
            <a:r>
              <a:rPr lang="en-US" dirty="0"/>
              <a:t>Saves on legal costs for: real estate, civil lawsuits, elder-care issues, driving, financial matters</a:t>
            </a:r>
          </a:p>
          <a:p>
            <a:r>
              <a:rPr lang="en-US" dirty="0"/>
              <a:t>10% commission (minus fees)</a:t>
            </a:r>
          </a:p>
        </p:txBody>
      </p:sp>
    </p:spTree>
    <p:extLst>
      <p:ext uri="{BB962C8B-B14F-4D97-AF65-F5344CB8AC3E}">
        <p14:creationId xmlns:p14="http://schemas.microsoft.com/office/powerpoint/2010/main" val="5769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F42E-1031-4310-B62B-CEF2B5D9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 Managers Concierge Division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70CB1-5F1B-4B33-90F8-D5C95AC2B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needed for proposal requests: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EC942-29B0-4ED6-83E0-77B3ABF541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Employer Name</a:t>
            </a:r>
          </a:p>
          <a:p>
            <a:r>
              <a:rPr lang="en-US" dirty="0"/>
              <a:t>Requested Effective Date</a:t>
            </a:r>
          </a:p>
          <a:p>
            <a:r>
              <a:rPr lang="en-US" dirty="0"/>
              <a:t># of Eligible Employees</a:t>
            </a:r>
          </a:p>
          <a:p>
            <a:r>
              <a:rPr lang="en-US" dirty="0"/>
              <a:t>Contact your marketing representative for questions and 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C4616-E04E-44DF-B97E-57893B59B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Market suggestions &amp; ideas to promote: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B3BC7-968B-4973-AC7F-A5D025FB49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Incorporate as standard option when reviewing prospective or renewal packages</a:t>
            </a:r>
          </a:p>
          <a:p>
            <a:r>
              <a:rPr lang="en-US" dirty="0"/>
              <a:t>Host informative webinar  (no cost)</a:t>
            </a:r>
          </a:p>
          <a:p>
            <a:r>
              <a:rPr lang="en-US" dirty="0"/>
              <a:t>Auto quote for renewals &amp; new prospects</a:t>
            </a:r>
          </a:p>
          <a:p>
            <a:r>
              <a:rPr lang="en-US" dirty="0"/>
              <a:t>Consider offering at your own agency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217</TotalTime>
  <Words>554</Words>
  <Application>Microsoft Office PowerPoint</Application>
  <PresentationFormat>Custom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Digital Blue Tunnel 16x9</vt:lpstr>
      <vt:lpstr> </vt:lpstr>
      <vt:lpstr>HealthiestYou (a Teladoc division)</vt:lpstr>
      <vt:lpstr>HealthiestYou services:</vt:lpstr>
      <vt:lpstr>HealthiestYou benefits as stand-alone offer:</vt:lpstr>
      <vt:lpstr>HealthiestYou strategies for 4th quarter:</vt:lpstr>
      <vt:lpstr>NortonLifeLock Benefit Solutions</vt:lpstr>
      <vt:lpstr>NortonLifeLock strategies for 4th quarter:</vt:lpstr>
      <vt:lpstr>MetLife Legal Plans</vt:lpstr>
      <vt:lpstr>Euclid Managers Concierge Division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Concierge Division</dc:title>
  <dc:creator>Robin Przybylski</dc:creator>
  <cp:lastModifiedBy>Veleka Meeks</cp:lastModifiedBy>
  <cp:revision>4</cp:revision>
  <dcterms:created xsi:type="dcterms:W3CDTF">2022-08-09T19:47:35Z</dcterms:created>
  <dcterms:modified xsi:type="dcterms:W3CDTF">2022-08-17T19:12:06Z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